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60" r:id="rId2"/>
    <p:sldId id="290" r:id="rId3"/>
    <p:sldId id="295" r:id="rId4"/>
    <p:sldId id="266" r:id="rId5"/>
    <p:sldId id="282" r:id="rId6"/>
    <p:sldId id="257" r:id="rId7"/>
    <p:sldId id="276" r:id="rId8"/>
    <p:sldId id="268" r:id="rId9"/>
    <p:sldId id="267" r:id="rId10"/>
    <p:sldId id="258" r:id="rId11"/>
    <p:sldId id="262" r:id="rId12"/>
    <p:sldId id="263" r:id="rId13"/>
    <p:sldId id="264" r:id="rId14"/>
    <p:sldId id="265" r:id="rId15"/>
    <p:sldId id="274" r:id="rId16"/>
    <p:sldId id="259" r:id="rId17"/>
    <p:sldId id="291" r:id="rId18"/>
    <p:sldId id="270" r:id="rId19"/>
    <p:sldId id="284" r:id="rId20"/>
    <p:sldId id="277" r:id="rId21"/>
    <p:sldId id="278" r:id="rId22"/>
    <p:sldId id="279" r:id="rId23"/>
    <p:sldId id="292" r:id="rId24"/>
    <p:sldId id="271" r:id="rId25"/>
    <p:sldId id="294" r:id="rId26"/>
    <p:sldId id="293" r:id="rId27"/>
    <p:sldId id="27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2C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6027CB-EA59-4A83-9C87-14BE1F618B60}" v="35" dt="2023-05-31T17:20:07.8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3" autoAdjust="0"/>
    <p:restoredTop sz="94660"/>
  </p:normalViewPr>
  <p:slideViewPr>
    <p:cSldViewPr snapToGrid="0">
      <p:cViewPr varScale="1">
        <p:scale>
          <a:sx n="108" d="100"/>
          <a:sy n="108" d="100"/>
        </p:scale>
        <p:origin x="714" y="102"/>
      </p:cViewPr>
      <p:guideLst/>
    </p:cSldViewPr>
  </p:slideViewPr>
  <p:notesTextViewPr>
    <p:cViewPr>
      <p:scale>
        <a:sx n="1" d="1"/>
        <a:sy n="1" d="1"/>
      </p:scale>
      <p:origin x="0" y="0"/>
    </p:cViewPr>
  </p:notesTextViewPr>
  <p:notesViewPr>
    <p:cSldViewPr snapToGrid="0">
      <p:cViewPr varScale="1">
        <p:scale>
          <a:sx n="65" d="100"/>
          <a:sy n="65" d="100"/>
        </p:scale>
        <p:origin x="315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EF604E-8F72-42CF-9A20-800BE1B54C85}" type="datetimeFigureOut">
              <a:rPr lang="en-US" smtClean="0"/>
              <a:t>6/1/2023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47306F-3296-45B7-852B-C87989F0236F}" type="slidenum">
              <a:rPr lang="en-US" smtClean="0"/>
              <a:t>‹#›</a:t>
            </a:fld>
            <a:endParaRPr lang="en-US"/>
          </a:p>
        </p:txBody>
      </p:sp>
    </p:spTree>
    <p:extLst>
      <p:ext uri="{BB962C8B-B14F-4D97-AF65-F5344CB8AC3E}">
        <p14:creationId xmlns:p14="http://schemas.microsoft.com/office/powerpoint/2010/main" val="899052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Virginia is where it all started.  Without Virginia, there are no founding documents, no Constitution, no first Presidents.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Revolutionary War, to Civil War, to Civil Rights.  The very fabric of our national identity was created in Virginia and those stories abound.  </a:t>
            </a:r>
          </a:p>
        </p:txBody>
      </p:sp>
      <p:sp>
        <p:nvSpPr>
          <p:cNvPr id="4" name="Slide Number Placeholder 3"/>
          <p:cNvSpPr>
            <a:spLocks noGrp="1"/>
          </p:cNvSpPr>
          <p:nvPr>
            <p:ph type="sldNum" sz="quarter" idx="5"/>
          </p:nvPr>
        </p:nvSpPr>
        <p:spPr/>
        <p:txBody>
          <a:bodyPr/>
          <a:lstStyle/>
          <a:p>
            <a:fld id="{2947306F-3296-45B7-852B-C87989F0236F}" type="slidenum">
              <a:rPr lang="en-US" smtClean="0"/>
              <a:t>1</a:t>
            </a:fld>
            <a:endParaRPr lang="en-US"/>
          </a:p>
        </p:txBody>
      </p:sp>
    </p:spTree>
    <p:extLst>
      <p:ext uri="{BB962C8B-B14F-4D97-AF65-F5344CB8AC3E}">
        <p14:creationId xmlns:p14="http://schemas.microsoft.com/office/powerpoint/2010/main" val="1470636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in Virginia, the 250</a:t>
            </a:r>
            <a:r>
              <a:rPr lang="en-US" baseline="30000" dirty="0"/>
              <a:t>th</a:t>
            </a:r>
            <a:r>
              <a:rPr lang="en-US" dirty="0"/>
              <a:t> begins NOW and go through 2031, marking events of </a:t>
            </a:r>
          </a:p>
          <a:p>
            <a:r>
              <a:rPr lang="en-US" dirty="0"/>
              <a:t>1773 – 1781 including:</a:t>
            </a:r>
          </a:p>
          <a:p>
            <a:endParaRPr lang="en-US" dirty="0"/>
          </a:p>
          <a:p>
            <a:r>
              <a:rPr lang="en-US" dirty="0"/>
              <a:t>2023:  A Common Cause to All – 250</a:t>
            </a:r>
            <a:r>
              <a:rPr lang="en-US" baseline="30000" dirty="0"/>
              <a:t>th</a:t>
            </a:r>
            <a:r>
              <a:rPr lang="en-US" dirty="0"/>
              <a:t> Anniversary of Committees of Correspondence</a:t>
            </a:r>
          </a:p>
          <a:p>
            <a:endParaRPr lang="en-US" dirty="0"/>
          </a:p>
          <a:p>
            <a:r>
              <a:rPr lang="en-US" dirty="0"/>
              <a:t>2024: Lafayette’s Grand Tour 200</a:t>
            </a:r>
            <a:r>
              <a:rPr lang="en-US" baseline="30000" dirty="0"/>
              <a:t>th</a:t>
            </a:r>
            <a:r>
              <a:rPr lang="en-US" dirty="0"/>
              <a:t> – 26-state Guest of the Nation Tour</a:t>
            </a:r>
          </a:p>
          <a:p>
            <a:r>
              <a:rPr lang="en-US" dirty="0"/>
              <a:t>           250</a:t>
            </a:r>
            <a:r>
              <a:rPr lang="en-US" baseline="30000" dirty="0"/>
              <a:t>th</a:t>
            </a:r>
            <a:r>
              <a:rPr lang="en-US" dirty="0"/>
              <a:t> Yorktown Tea Party (Nov. 9, 2024)</a:t>
            </a:r>
          </a:p>
          <a:p>
            <a:endParaRPr lang="en-US" dirty="0"/>
          </a:p>
          <a:p>
            <a:r>
              <a:rPr lang="en-US" dirty="0"/>
              <a:t>2025:  Law Symposium “The Legal Revolution: Virginia Leads the Way to Liberty”</a:t>
            </a:r>
          </a:p>
          <a:p>
            <a:r>
              <a:rPr lang="en-US" dirty="0"/>
              <a:t>           250</a:t>
            </a:r>
            <a:r>
              <a:rPr lang="en-US" baseline="30000" dirty="0"/>
              <a:t>th</a:t>
            </a:r>
            <a:r>
              <a:rPr lang="en-US" dirty="0"/>
              <a:t>  Patrick Henry’s “Give Me Liberty or Give Me Death”</a:t>
            </a:r>
          </a:p>
          <a:p>
            <a:endParaRPr lang="en-US" dirty="0"/>
          </a:p>
          <a:p>
            <a:r>
              <a:rPr lang="en-US" dirty="0"/>
              <a:t>2026: Virginia takes key role on national stage</a:t>
            </a:r>
          </a:p>
          <a:p>
            <a:endParaRPr lang="en-US" dirty="0"/>
          </a:p>
          <a:p>
            <a:r>
              <a:rPr lang="en-US" dirty="0"/>
              <a:t>2031:  Siege of Yorktown and British Surrender at Yorktown</a:t>
            </a:r>
          </a:p>
        </p:txBody>
      </p:sp>
      <p:sp>
        <p:nvSpPr>
          <p:cNvPr id="4" name="Slide Number Placeholder 3"/>
          <p:cNvSpPr>
            <a:spLocks noGrp="1"/>
          </p:cNvSpPr>
          <p:nvPr>
            <p:ph type="sldNum" sz="quarter" idx="5"/>
          </p:nvPr>
        </p:nvSpPr>
        <p:spPr/>
        <p:txBody>
          <a:bodyPr/>
          <a:lstStyle/>
          <a:p>
            <a:fld id="{2947306F-3296-45B7-852B-C87989F0236F}" type="slidenum">
              <a:rPr lang="en-US" smtClean="0"/>
              <a:t>16</a:t>
            </a:fld>
            <a:endParaRPr lang="en-US"/>
          </a:p>
        </p:txBody>
      </p:sp>
    </p:spTree>
    <p:extLst>
      <p:ext uri="{BB962C8B-B14F-4D97-AF65-F5344CB8AC3E}">
        <p14:creationId xmlns:p14="http://schemas.microsoft.com/office/powerpoint/2010/main" val="1997747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in Virginia, the 250</a:t>
            </a:r>
            <a:r>
              <a:rPr lang="en-US" baseline="30000" dirty="0"/>
              <a:t>th</a:t>
            </a:r>
            <a:r>
              <a:rPr lang="en-US" dirty="0"/>
              <a:t> begins NOW and go through 2031, marking events of </a:t>
            </a:r>
          </a:p>
          <a:p>
            <a:r>
              <a:rPr lang="en-US" dirty="0"/>
              <a:t>1773 – 1781 including:</a:t>
            </a:r>
          </a:p>
          <a:p>
            <a:endParaRPr lang="en-US" dirty="0"/>
          </a:p>
          <a:p>
            <a:r>
              <a:rPr lang="en-US" dirty="0"/>
              <a:t>2023:  A Common Cause to All – 250</a:t>
            </a:r>
            <a:r>
              <a:rPr lang="en-US" baseline="30000" dirty="0"/>
              <a:t>th</a:t>
            </a:r>
            <a:r>
              <a:rPr lang="en-US" dirty="0"/>
              <a:t> Anniversary of Committees of Correspondence</a:t>
            </a:r>
          </a:p>
          <a:p>
            <a:endParaRPr lang="en-US" dirty="0"/>
          </a:p>
          <a:p>
            <a:r>
              <a:rPr lang="en-US" dirty="0"/>
              <a:t>2024: Lafayette’s Grand Tour 200</a:t>
            </a:r>
            <a:r>
              <a:rPr lang="en-US" baseline="30000" dirty="0"/>
              <a:t>th</a:t>
            </a:r>
            <a:r>
              <a:rPr lang="en-US" dirty="0"/>
              <a:t> – 26-state Guest of the Nation Tour</a:t>
            </a:r>
          </a:p>
          <a:p>
            <a:r>
              <a:rPr lang="en-US" dirty="0"/>
              <a:t>           250</a:t>
            </a:r>
            <a:r>
              <a:rPr lang="en-US" baseline="30000" dirty="0"/>
              <a:t>th</a:t>
            </a:r>
            <a:r>
              <a:rPr lang="en-US" dirty="0"/>
              <a:t> Yorktown Tea Party (Nov. 9, 2024)</a:t>
            </a:r>
          </a:p>
          <a:p>
            <a:endParaRPr lang="en-US" dirty="0"/>
          </a:p>
          <a:p>
            <a:r>
              <a:rPr lang="en-US" dirty="0"/>
              <a:t>2025:  Law Symposium “The Legal Revolution: Virginia Leads the Way to Liberty”</a:t>
            </a:r>
          </a:p>
          <a:p>
            <a:r>
              <a:rPr lang="en-US" dirty="0"/>
              <a:t>           250</a:t>
            </a:r>
            <a:r>
              <a:rPr lang="en-US" baseline="30000" dirty="0"/>
              <a:t>th</a:t>
            </a:r>
            <a:r>
              <a:rPr lang="en-US" dirty="0"/>
              <a:t>  Patrick Henry’s “Give Me Liberty or Give Me Death”</a:t>
            </a:r>
          </a:p>
          <a:p>
            <a:endParaRPr lang="en-US" dirty="0"/>
          </a:p>
          <a:p>
            <a:r>
              <a:rPr lang="en-US" dirty="0"/>
              <a:t>2026: Virginia takes key role on national stage</a:t>
            </a:r>
          </a:p>
          <a:p>
            <a:endParaRPr lang="en-US" dirty="0"/>
          </a:p>
          <a:p>
            <a:r>
              <a:rPr lang="en-US" dirty="0"/>
              <a:t>2031:  Siege of Yorktown and British Surrender at Yorktown</a:t>
            </a:r>
          </a:p>
        </p:txBody>
      </p:sp>
      <p:sp>
        <p:nvSpPr>
          <p:cNvPr id="4" name="Slide Number Placeholder 3"/>
          <p:cNvSpPr>
            <a:spLocks noGrp="1"/>
          </p:cNvSpPr>
          <p:nvPr>
            <p:ph type="sldNum" sz="quarter" idx="5"/>
          </p:nvPr>
        </p:nvSpPr>
        <p:spPr/>
        <p:txBody>
          <a:bodyPr/>
          <a:lstStyle/>
          <a:p>
            <a:fld id="{2947306F-3296-45B7-852B-C87989F0236F}" type="slidenum">
              <a:rPr lang="en-US" smtClean="0"/>
              <a:t>17</a:t>
            </a:fld>
            <a:endParaRPr lang="en-US"/>
          </a:p>
        </p:txBody>
      </p:sp>
    </p:spTree>
    <p:extLst>
      <p:ext uri="{BB962C8B-B14F-4D97-AF65-F5344CB8AC3E}">
        <p14:creationId xmlns:p14="http://schemas.microsoft.com/office/powerpoint/2010/main" val="3427471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47306F-3296-45B7-852B-C87989F0236F}" type="slidenum">
              <a:rPr lang="en-US" smtClean="0"/>
              <a:t>18</a:t>
            </a:fld>
            <a:endParaRPr lang="en-US"/>
          </a:p>
        </p:txBody>
      </p:sp>
    </p:spTree>
    <p:extLst>
      <p:ext uri="{BB962C8B-B14F-4D97-AF65-F5344CB8AC3E}">
        <p14:creationId xmlns:p14="http://schemas.microsoft.com/office/powerpoint/2010/main" val="3288032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47306F-3296-45B7-852B-C87989F0236F}" type="slidenum">
              <a:rPr lang="en-US" smtClean="0"/>
              <a:t>19</a:t>
            </a:fld>
            <a:endParaRPr lang="en-US"/>
          </a:p>
        </p:txBody>
      </p:sp>
    </p:spTree>
    <p:extLst>
      <p:ext uri="{BB962C8B-B14F-4D97-AF65-F5344CB8AC3E}">
        <p14:creationId xmlns:p14="http://schemas.microsoft.com/office/powerpoint/2010/main" val="3029614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47306F-3296-45B7-852B-C87989F0236F}" type="slidenum">
              <a:rPr lang="en-US" smtClean="0"/>
              <a:t>20</a:t>
            </a:fld>
            <a:endParaRPr lang="en-US"/>
          </a:p>
        </p:txBody>
      </p:sp>
    </p:spTree>
    <p:extLst>
      <p:ext uri="{BB962C8B-B14F-4D97-AF65-F5344CB8AC3E}">
        <p14:creationId xmlns:p14="http://schemas.microsoft.com/office/powerpoint/2010/main" val="3095824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47306F-3296-45B7-852B-C87989F0236F}" type="slidenum">
              <a:rPr lang="en-US" smtClean="0"/>
              <a:t>21</a:t>
            </a:fld>
            <a:endParaRPr lang="en-US"/>
          </a:p>
        </p:txBody>
      </p:sp>
    </p:spTree>
    <p:extLst>
      <p:ext uri="{BB962C8B-B14F-4D97-AF65-F5344CB8AC3E}">
        <p14:creationId xmlns:p14="http://schemas.microsoft.com/office/powerpoint/2010/main" val="510889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47306F-3296-45B7-852B-C87989F0236F}" type="slidenum">
              <a:rPr lang="en-US" smtClean="0"/>
              <a:t>22</a:t>
            </a:fld>
            <a:endParaRPr lang="en-US"/>
          </a:p>
        </p:txBody>
      </p:sp>
    </p:spTree>
    <p:extLst>
      <p:ext uri="{BB962C8B-B14F-4D97-AF65-F5344CB8AC3E}">
        <p14:creationId xmlns:p14="http://schemas.microsoft.com/office/powerpoint/2010/main" val="35675822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47306F-3296-45B7-852B-C87989F0236F}" type="slidenum">
              <a:rPr lang="en-US" smtClean="0"/>
              <a:t>23</a:t>
            </a:fld>
            <a:endParaRPr lang="en-US"/>
          </a:p>
        </p:txBody>
      </p:sp>
    </p:spTree>
    <p:extLst>
      <p:ext uri="{BB962C8B-B14F-4D97-AF65-F5344CB8AC3E}">
        <p14:creationId xmlns:p14="http://schemas.microsoft.com/office/powerpoint/2010/main" val="4366140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7306F-3296-45B7-852B-C87989F0236F}" type="slidenum">
              <a:rPr lang="en-US" smtClean="0"/>
              <a:t>24</a:t>
            </a:fld>
            <a:endParaRPr lang="en-US"/>
          </a:p>
        </p:txBody>
      </p:sp>
    </p:spTree>
    <p:extLst>
      <p:ext uri="{BB962C8B-B14F-4D97-AF65-F5344CB8AC3E}">
        <p14:creationId xmlns:p14="http://schemas.microsoft.com/office/powerpoint/2010/main" val="2601708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7306F-3296-45B7-852B-C87989F0236F}" type="slidenum">
              <a:rPr lang="en-US" smtClean="0"/>
              <a:t>25</a:t>
            </a:fld>
            <a:endParaRPr lang="en-US"/>
          </a:p>
        </p:txBody>
      </p:sp>
    </p:spTree>
    <p:extLst>
      <p:ext uri="{BB962C8B-B14F-4D97-AF65-F5344CB8AC3E}">
        <p14:creationId xmlns:p14="http://schemas.microsoft.com/office/powerpoint/2010/main" val="3811939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Jamestown (first colonists, first encounters with Indigenous peoples, first enslaved Africans).  Williamsburg (Committee of Correspondence, Colonial capital).  Yorktown (</a:t>
            </a:r>
            <a:r>
              <a:rPr lang="en-US" dirty="0" err="1"/>
              <a:t>decisivie</a:t>
            </a:r>
            <a:r>
              <a:rPr lang="en-US" dirty="0"/>
              <a:t> victory of American Revolutionary War).  Fincastle (1772, named after Lord Fincastle, son of Lord Dunmore) with courthouse designed by Thomas Jefferson.  Also where Lewis and Clark departed from Fincastle when commissioned by President Thomas Jefferson to explore the Louisiana Purchase.</a:t>
            </a:r>
          </a:p>
          <a:p>
            <a:endParaRPr lang="en-US" dirty="0"/>
          </a:p>
          <a:p>
            <a:r>
              <a:rPr lang="en-US" dirty="0"/>
              <a:t>The very fabric of our national identity was created in Virginia and those stories abound.  What is your local story?</a:t>
            </a:r>
          </a:p>
        </p:txBody>
      </p:sp>
      <p:sp>
        <p:nvSpPr>
          <p:cNvPr id="4" name="Slide Number Placeholder 3"/>
          <p:cNvSpPr>
            <a:spLocks noGrp="1"/>
          </p:cNvSpPr>
          <p:nvPr>
            <p:ph type="sldNum" sz="quarter" idx="5"/>
          </p:nvPr>
        </p:nvSpPr>
        <p:spPr/>
        <p:txBody>
          <a:bodyPr/>
          <a:lstStyle/>
          <a:p>
            <a:fld id="{2947306F-3296-45B7-852B-C87989F0236F}" type="slidenum">
              <a:rPr lang="en-US" smtClean="0"/>
              <a:t>2</a:t>
            </a:fld>
            <a:endParaRPr lang="en-US"/>
          </a:p>
        </p:txBody>
      </p:sp>
    </p:spTree>
    <p:extLst>
      <p:ext uri="{BB962C8B-B14F-4D97-AF65-F5344CB8AC3E}">
        <p14:creationId xmlns:p14="http://schemas.microsoft.com/office/powerpoint/2010/main" val="28023350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in a generation opportunity . . .  OUR CHANCE TO ENSURE that    (click)</a:t>
            </a:r>
          </a:p>
          <a:p>
            <a:endParaRPr lang="en-US" dirty="0"/>
          </a:p>
          <a:p>
            <a:r>
              <a:rPr lang="en-US" dirty="0"/>
              <a:t>Every Student has access to opportunities to learn; inspire a life-long passion for learning</a:t>
            </a:r>
          </a:p>
          <a:p>
            <a:endParaRPr lang="en-US" dirty="0"/>
          </a:p>
          <a:p>
            <a:r>
              <a:rPr lang="en-US" dirty="0"/>
              <a:t>Every Teacher has access to resources in the classroom and professional development opportunities</a:t>
            </a:r>
          </a:p>
          <a:p>
            <a:endParaRPr lang="en-US" dirty="0"/>
          </a:p>
          <a:p>
            <a:r>
              <a:rPr lang="en-US" dirty="0"/>
              <a:t>Every community has access to programs, exhibits, events, and funding opportunities</a:t>
            </a:r>
          </a:p>
          <a:p>
            <a:endParaRPr lang="en-US" dirty="0"/>
          </a:p>
          <a:p>
            <a:r>
              <a:rPr lang="en-US" dirty="0"/>
              <a:t>Every Virginian sees themselves and their story in the commemoration</a:t>
            </a:r>
          </a:p>
          <a:p>
            <a:endParaRPr lang="en-US" dirty="0"/>
          </a:p>
          <a:p>
            <a:r>
              <a:rPr lang="en-US" dirty="0"/>
              <a:t>Virginia will shine in the 250</a:t>
            </a:r>
            <a:r>
              <a:rPr lang="en-US" baseline="30000" dirty="0"/>
              <a:t>th</a:t>
            </a:r>
            <a:r>
              <a:rPr lang="en-US" dirty="0"/>
              <a:t> – and we can’t do it without you!  </a:t>
            </a:r>
          </a:p>
        </p:txBody>
      </p:sp>
      <p:sp>
        <p:nvSpPr>
          <p:cNvPr id="4" name="Slide Number Placeholder 3"/>
          <p:cNvSpPr>
            <a:spLocks noGrp="1"/>
          </p:cNvSpPr>
          <p:nvPr>
            <p:ph type="sldNum" sz="quarter" idx="5"/>
          </p:nvPr>
        </p:nvSpPr>
        <p:spPr/>
        <p:txBody>
          <a:bodyPr/>
          <a:lstStyle/>
          <a:p>
            <a:fld id="{2947306F-3296-45B7-852B-C87989F0236F}" type="slidenum">
              <a:rPr lang="en-US" smtClean="0"/>
              <a:t>26</a:t>
            </a:fld>
            <a:endParaRPr lang="en-US"/>
          </a:p>
        </p:txBody>
      </p:sp>
    </p:spTree>
    <p:extLst>
      <p:ext uri="{BB962C8B-B14F-4D97-AF65-F5344CB8AC3E}">
        <p14:creationId xmlns:p14="http://schemas.microsoft.com/office/powerpoint/2010/main" val="3206000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l">
              <a:buFont typeface="Arial" panose="020B0604020202020204" pitchFamily="34" charset="0"/>
              <a:buChar char="•"/>
            </a:pPr>
            <a:r>
              <a:rPr lang="en-US" sz="2000" dirty="0">
                <a:latin typeface="Museo Sans 300" panose="02000000000000000000" pitchFamily="50" charset="0"/>
              </a:rPr>
              <a:t>Shared installation</a:t>
            </a:r>
          </a:p>
          <a:p>
            <a:pPr marL="800100" lvl="1" indent="-342900" algn="l">
              <a:buFont typeface="Arial" panose="020B0604020202020204" pitchFamily="34" charset="0"/>
              <a:buChar char="•"/>
            </a:pPr>
            <a:r>
              <a:rPr lang="en-US" sz="1600" dirty="0">
                <a:latin typeface="Museo Sans 300" panose="02000000000000000000" pitchFamily="50" charset="0"/>
              </a:rPr>
              <a:t>VMHC: March 2025 – January 2026</a:t>
            </a:r>
          </a:p>
          <a:p>
            <a:pPr marL="800100" lvl="1" indent="-342900" algn="l">
              <a:buFont typeface="Arial" panose="020B0604020202020204" pitchFamily="34" charset="0"/>
              <a:buChar char="•"/>
            </a:pPr>
            <a:r>
              <a:rPr lang="en-US" sz="1600" dirty="0">
                <a:latin typeface="Museo Sans 300" panose="02000000000000000000" pitchFamily="50" charset="0"/>
              </a:rPr>
              <a:t>American Revolution Museum at Yorktown: April 2026 – January 2027</a:t>
            </a:r>
          </a:p>
          <a:p>
            <a:pPr marL="800100" lvl="1" indent="-342900" algn="l">
              <a:buFont typeface="Arial" panose="020B0604020202020204" pitchFamily="34" charset="0"/>
              <a:buChar char="•"/>
            </a:pPr>
            <a:r>
              <a:rPr lang="en-US" sz="1600" dirty="0">
                <a:latin typeface="Museo Sans 300" panose="02000000000000000000" pitchFamily="50" charset="0"/>
              </a:rPr>
              <a:t>Exhibition may then travel to other museums across Virginia</a:t>
            </a:r>
          </a:p>
          <a:p>
            <a:endParaRPr lang="en-US" dirty="0"/>
          </a:p>
          <a:p>
            <a:endParaRPr lang="en-US" dirty="0"/>
          </a:p>
        </p:txBody>
      </p:sp>
      <p:sp>
        <p:nvSpPr>
          <p:cNvPr id="4" name="Slide Number Placeholder 3"/>
          <p:cNvSpPr>
            <a:spLocks noGrp="1"/>
          </p:cNvSpPr>
          <p:nvPr>
            <p:ph type="sldNum" sz="quarter" idx="5"/>
          </p:nvPr>
        </p:nvSpPr>
        <p:spPr/>
        <p:txBody>
          <a:bodyPr/>
          <a:lstStyle/>
          <a:p>
            <a:fld id="{2947306F-3296-45B7-852B-C87989F0236F}" type="slidenum">
              <a:rPr lang="en-US" smtClean="0"/>
              <a:t>9</a:t>
            </a:fld>
            <a:endParaRPr lang="en-US"/>
          </a:p>
        </p:txBody>
      </p:sp>
    </p:spTree>
    <p:extLst>
      <p:ext uri="{BB962C8B-B14F-4D97-AF65-F5344CB8AC3E}">
        <p14:creationId xmlns:p14="http://schemas.microsoft.com/office/powerpoint/2010/main" val="4049732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Immersive, interactive exhibit</a:t>
            </a:r>
          </a:p>
          <a:p>
            <a:endParaRPr lang="en-US" dirty="0"/>
          </a:p>
          <a:p>
            <a:r>
              <a:rPr lang="en-US" dirty="0"/>
              <a:t>Will travel to every locality . . . . And beyond!</a:t>
            </a:r>
          </a:p>
          <a:p>
            <a:endParaRPr lang="en-US" dirty="0"/>
          </a:p>
          <a:p>
            <a:r>
              <a:rPr lang="en-US" dirty="0"/>
              <a:t>National centerpiece</a:t>
            </a:r>
          </a:p>
          <a:p>
            <a:endParaRPr lang="en-US" dirty="0"/>
          </a:p>
          <a:p>
            <a:pPr marL="171450" indent="-171450">
              <a:buFont typeface="Arial" panose="020B0604020202020204" pitchFamily="34" charset="0"/>
              <a:buChar char="•"/>
            </a:pPr>
            <a:r>
              <a:rPr lang="en-US" dirty="0"/>
              <a:t>Events in Boston, Philadelphia – we can be right there!</a:t>
            </a:r>
          </a:p>
          <a:p>
            <a:endParaRPr lang="en-US" dirty="0"/>
          </a:p>
          <a:p>
            <a:endParaRPr lang="en-US" dirty="0"/>
          </a:p>
        </p:txBody>
      </p:sp>
      <p:sp>
        <p:nvSpPr>
          <p:cNvPr id="4" name="Slide Number Placeholder 3"/>
          <p:cNvSpPr>
            <a:spLocks noGrp="1"/>
          </p:cNvSpPr>
          <p:nvPr>
            <p:ph type="sldNum" sz="quarter" idx="5"/>
          </p:nvPr>
        </p:nvSpPr>
        <p:spPr/>
        <p:txBody>
          <a:bodyPr/>
          <a:lstStyle/>
          <a:p>
            <a:fld id="{2947306F-3296-45B7-852B-C87989F0236F}" type="slidenum">
              <a:rPr lang="en-US" smtClean="0"/>
              <a:t>10</a:t>
            </a:fld>
            <a:endParaRPr lang="en-US"/>
          </a:p>
        </p:txBody>
      </p:sp>
    </p:spTree>
    <p:extLst>
      <p:ext uri="{BB962C8B-B14F-4D97-AF65-F5344CB8AC3E}">
        <p14:creationId xmlns:p14="http://schemas.microsoft.com/office/powerpoint/2010/main" val="1887515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Museum travels directly to schools</a:t>
            </a:r>
          </a:p>
          <a:p>
            <a:endParaRPr lang="en-US" dirty="0"/>
          </a:p>
          <a:p>
            <a:r>
              <a:rPr lang="en-US" dirty="0"/>
              <a:t>Hard for many localities to afford field trips – Classroom for the day</a:t>
            </a:r>
          </a:p>
          <a:p>
            <a:endParaRPr lang="en-US" dirty="0"/>
          </a:p>
          <a:p>
            <a:r>
              <a:rPr lang="en-US" dirty="0"/>
              <a:t>Teacher Resources and pre-visit/post-visit classroom materials </a:t>
            </a:r>
          </a:p>
        </p:txBody>
      </p:sp>
      <p:sp>
        <p:nvSpPr>
          <p:cNvPr id="4" name="Slide Number Placeholder 3"/>
          <p:cNvSpPr>
            <a:spLocks noGrp="1"/>
          </p:cNvSpPr>
          <p:nvPr>
            <p:ph type="sldNum" sz="quarter" idx="5"/>
          </p:nvPr>
        </p:nvSpPr>
        <p:spPr/>
        <p:txBody>
          <a:bodyPr/>
          <a:lstStyle/>
          <a:p>
            <a:fld id="{2947306F-3296-45B7-852B-C87989F0236F}" type="slidenum">
              <a:rPr lang="en-US" smtClean="0"/>
              <a:t>11</a:t>
            </a:fld>
            <a:endParaRPr lang="en-US"/>
          </a:p>
        </p:txBody>
      </p:sp>
    </p:spTree>
    <p:extLst>
      <p:ext uri="{BB962C8B-B14F-4D97-AF65-F5344CB8AC3E}">
        <p14:creationId xmlns:p14="http://schemas.microsoft.com/office/powerpoint/2010/main" val="4140218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Hands-on learning</a:t>
            </a:r>
          </a:p>
          <a:p>
            <a:endParaRPr lang="en-US" dirty="0"/>
          </a:p>
          <a:p>
            <a:r>
              <a:rPr lang="en-US" dirty="0"/>
              <a:t>Interactive</a:t>
            </a:r>
          </a:p>
          <a:p>
            <a:endParaRPr lang="en-US" dirty="0"/>
          </a:p>
          <a:p>
            <a:r>
              <a:rPr lang="en-US" dirty="0"/>
              <a:t>Captures students’ imagination</a:t>
            </a:r>
          </a:p>
        </p:txBody>
      </p:sp>
      <p:sp>
        <p:nvSpPr>
          <p:cNvPr id="4" name="Slide Number Placeholder 3"/>
          <p:cNvSpPr>
            <a:spLocks noGrp="1"/>
          </p:cNvSpPr>
          <p:nvPr>
            <p:ph type="sldNum" sz="quarter" idx="5"/>
          </p:nvPr>
        </p:nvSpPr>
        <p:spPr/>
        <p:txBody>
          <a:bodyPr/>
          <a:lstStyle/>
          <a:p>
            <a:fld id="{2947306F-3296-45B7-852B-C87989F0236F}" type="slidenum">
              <a:rPr lang="en-US" smtClean="0"/>
              <a:t>12</a:t>
            </a:fld>
            <a:endParaRPr lang="en-US"/>
          </a:p>
        </p:txBody>
      </p:sp>
    </p:spTree>
    <p:extLst>
      <p:ext uri="{BB962C8B-B14F-4D97-AF65-F5344CB8AC3E}">
        <p14:creationId xmlns:p14="http://schemas.microsoft.com/office/powerpoint/2010/main" val="1306130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Centerpiece of planned events (Ashland Train Day, State/county fairs)</a:t>
            </a:r>
          </a:p>
          <a:p>
            <a:endParaRPr lang="en-US" dirty="0"/>
          </a:p>
          <a:p>
            <a:r>
              <a:rPr lang="en-US" dirty="0"/>
              <a:t>And sometimes. . . </a:t>
            </a:r>
          </a:p>
          <a:p>
            <a:endParaRPr lang="en-US" dirty="0"/>
          </a:p>
          <a:p>
            <a:r>
              <a:rPr lang="en-US" dirty="0"/>
              <a:t>It *is* the event – localities plan a weekend of events around the Mobile </a:t>
            </a:r>
            <a:r>
              <a:rPr lang="en-US" dirty="0" err="1"/>
              <a:t>Musuem</a:t>
            </a:r>
            <a:r>
              <a:rPr lang="en-US" dirty="0"/>
              <a:t> visit – add lectures, bands, document scanning, veteran recognition</a:t>
            </a:r>
          </a:p>
        </p:txBody>
      </p:sp>
      <p:sp>
        <p:nvSpPr>
          <p:cNvPr id="4" name="Slide Number Placeholder 3"/>
          <p:cNvSpPr>
            <a:spLocks noGrp="1"/>
          </p:cNvSpPr>
          <p:nvPr>
            <p:ph type="sldNum" sz="quarter" idx="5"/>
          </p:nvPr>
        </p:nvSpPr>
        <p:spPr/>
        <p:txBody>
          <a:bodyPr/>
          <a:lstStyle/>
          <a:p>
            <a:fld id="{2947306F-3296-45B7-852B-C87989F0236F}" type="slidenum">
              <a:rPr lang="en-US" smtClean="0"/>
              <a:t>13</a:t>
            </a:fld>
            <a:endParaRPr lang="en-US"/>
          </a:p>
        </p:txBody>
      </p:sp>
    </p:spTree>
    <p:extLst>
      <p:ext uri="{BB962C8B-B14F-4D97-AF65-F5344CB8AC3E}">
        <p14:creationId xmlns:p14="http://schemas.microsoft.com/office/powerpoint/2010/main" val="2227102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Virginia Welcome Center on Wheels</a:t>
            </a:r>
          </a:p>
          <a:p>
            <a:endParaRPr lang="en-US" dirty="0"/>
          </a:p>
          <a:p>
            <a:r>
              <a:rPr lang="en-US" dirty="0"/>
              <a:t>Operate in partnership with VTC</a:t>
            </a:r>
          </a:p>
          <a:p>
            <a:endParaRPr lang="en-US" dirty="0"/>
          </a:p>
          <a:p>
            <a:r>
              <a:rPr lang="en-US" dirty="0"/>
              <a:t>Marketing tents and displays are set up at every event</a:t>
            </a:r>
          </a:p>
          <a:p>
            <a:endParaRPr lang="en-US" dirty="0"/>
          </a:p>
          <a:p>
            <a:r>
              <a:rPr lang="en-US" dirty="0"/>
              <a:t>Partner / donor messaging has wide reach</a:t>
            </a:r>
          </a:p>
        </p:txBody>
      </p:sp>
      <p:sp>
        <p:nvSpPr>
          <p:cNvPr id="4" name="Slide Number Placeholder 3"/>
          <p:cNvSpPr>
            <a:spLocks noGrp="1"/>
          </p:cNvSpPr>
          <p:nvPr>
            <p:ph type="sldNum" sz="quarter" idx="5"/>
          </p:nvPr>
        </p:nvSpPr>
        <p:spPr/>
        <p:txBody>
          <a:bodyPr/>
          <a:lstStyle/>
          <a:p>
            <a:fld id="{2947306F-3296-45B7-852B-C87989F0236F}" type="slidenum">
              <a:rPr lang="en-US" smtClean="0"/>
              <a:t>14</a:t>
            </a:fld>
            <a:endParaRPr lang="en-US"/>
          </a:p>
        </p:txBody>
      </p:sp>
    </p:spTree>
    <p:extLst>
      <p:ext uri="{BB962C8B-B14F-4D97-AF65-F5344CB8AC3E}">
        <p14:creationId xmlns:p14="http://schemas.microsoft.com/office/powerpoint/2010/main" val="4180877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84952" y="4466651"/>
            <a:ext cx="5486400" cy="3600450"/>
          </a:xfrm>
        </p:spPr>
        <p:txBody>
          <a:bodyPr/>
          <a:lstStyle/>
          <a:p>
            <a:r>
              <a:rPr lang="en-US" dirty="0"/>
              <a:t>Everyone thinks of the 250</a:t>
            </a:r>
            <a:r>
              <a:rPr lang="en-US" baseline="30000" dirty="0"/>
              <a:t>th</a:t>
            </a:r>
            <a:r>
              <a:rPr lang="en-US" dirty="0"/>
              <a:t> as happening in 2026, marking the signing of the Declaration of Independence in 1776</a:t>
            </a:r>
          </a:p>
          <a:p>
            <a:endParaRPr lang="en-US" dirty="0"/>
          </a:p>
          <a:p>
            <a:r>
              <a:rPr lang="en-US" dirty="0"/>
              <a:t>And that’s true. . . . </a:t>
            </a:r>
          </a:p>
          <a:p>
            <a:endParaRPr lang="en-US" dirty="0"/>
          </a:p>
          <a:p>
            <a:r>
              <a:rPr lang="en-US" dirty="0"/>
              <a:t>Special events and conferences will be happen throughout the nation in 2026 and Virginia will lead the way: </a:t>
            </a:r>
          </a:p>
          <a:p>
            <a:endParaRPr lang="en-US" dirty="0"/>
          </a:p>
          <a:p>
            <a:r>
              <a:rPr lang="en-US" dirty="0"/>
              <a:t>         Sail 250: National six-port tall ship sail docking in Norfolk and Alexandria</a:t>
            </a:r>
          </a:p>
          <a:p>
            <a:r>
              <a:rPr lang="en-US" dirty="0"/>
              <a:t>          250</a:t>
            </a:r>
            <a:r>
              <a:rPr lang="en-US" baseline="30000" dirty="0"/>
              <a:t>th</a:t>
            </a:r>
            <a:r>
              <a:rPr lang="en-US" dirty="0"/>
              <a:t>  Fifth Virginia Convention: Virginia’s Independence Day (May 15)</a:t>
            </a:r>
          </a:p>
          <a:p>
            <a:r>
              <a:rPr lang="en-US" dirty="0"/>
              <a:t>          250</a:t>
            </a:r>
            <a:r>
              <a:rPr lang="en-US" baseline="30000" dirty="0"/>
              <a:t>th</a:t>
            </a:r>
            <a:r>
              <a:rPr lang="en-US" dirty="0"/>
              <a:t> Declaration of Independence (July 4)</a:t>
            </a:r>
          </a:p>
          <a:p>
            <a:r>
              <a:rPr lang="en-US" dirty="0"/>
              <a:t>               Large-scale Naturalization Ceremony</a:t>
            </a:r>
          </a:p>
          <a:p>
            <a:r>
              <a:rPr lang="en-US" dirty="0"/>
              <a:t>               Statewide tolling of bells</a:t>
            </a:r>
          </a:p>
          <a:p>
            <a:r>
              <a:rPr lang="en-US" dirty="0"/>
              <a:t>               Events to honor military and veterans</a:t>
            </a:r>
          </a:p>
          <a:p>
            <a:r>
              <a:rPr lang="en-US" dirty="0"/>
              <a:t>               Massive fireworks show at key locations</a:t>
            </a:r>
          </a:p>
          <a:p>
            <a:endParaRPr lang="en-US" dirty="0"/>
          </a:p>
          <a:p>
            <a:r>
              <a:rPr lang="en-US" dirty="0"/>
              <a:t>But it’s not the whole story. . . .</a:t>
            </a:r>
          </a:p>
          <a:p>
            <a:endParaRPr lang="en-US" dirty="0"/>
          </a:p>
          <a:p>
            <a:r>
              <a:rPr lang="en-US" dirty="0"/>
              <a:t>            </a:t>
            </a:r>
          </a:p>
        </p:txBody>
      </p:sp>
      <p:sp>
        <p:nvSpPr>
          <p:cNvPr id="4" name="Slide Number Placeholder 3"/>
          <p:cNvSpPr>
            <a:spLocks noGrp="1"/>
          </p:cNvSpPr>
          <p:nvPr>
            <p:ph type="sldNum" sz="quarter" idx="5"/>
          </p:nvPr>
        </p:nvSpPr>
        <p:spPr/>
        <p:txBody>
          <a:bodyPr/>
          <a:lstStyle/>
          <a:p>
            <a:fld id="{2947306F-3296-45B7-852B-C87989F0236F}" type="slidenum">
              <a:rPr lang="en-US" smtClean="0"/>
              <a:t>15</a:t>
            </a:fld>
            <a:endParaRPr lang="en-US"/>
          </a:p>
        </p:txBody>
      </p:sp>
    </p:spTree>
    <p:extLst>
      <p:ext uri="{BB962C8B-B14F-4D97-AF65-F5344CB8AC3E}">
        <p14:creationId xmlns:p14="http://schemas.microsoft.com/office/powerpoint/2010/main" val="981728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CAA10-7A4A-A0BD-DC0C-A61659EA04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0526D7-20B7-2AB6-DD2A-57402F6B48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7EFEC8-CADB-5AC3-B928-A12372DA2F61}"/>
              </a:ext>
            </a:extLst>
          </p:cNvPr>
          <p:cNvSpPr>
            <a:spLocks noGrp="1"/>
          </p:cNvSpPr>
          <p:nvPr>
            <p:ph type="dt" sz="half" idx="10"/>
          </p:nvPr>
        </p:nvSpPr>
        <p:spPr/>
        <p:txBody>
          <a:bodyPr/>
          <a:lstStyle/>
          <a:p>
            <a:fld id="{CED2A8BF-FD06-4659-A15B-A81A730CA8AD}" type="datetimeFigureOut">
              <a:rPr lang="en-US" smtClean="0"/>
              <a:t>6/1/2023</a:t>
            </a:fld>
            <a:endParaRPr lang="en-US"/>
          </a:p>
        </p:txBody>
      </p:sp>
      <p:sp>
        <p:nvSpPr>
          <p:cNvPr id="5" name="Footer Placeholder 4">
            <a:extLst>
              <a:ext uri="{FF2B5EF4-FFF2-40B4-BE49-F238E27FC236}">
                <a16:creationId xmlns:a16="http://schemas.microsoft.com/office/drawing/2014/main" id="{83CD824C-BA89-E75F-A92E-BA3F5495A0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909556-0603-05ED-AE91-D7014E2205E7}"/>
              </a:ext>
            </a:extLst>
          </p:cNvPr>
          <p:cNvSpPr>
            <a:spLocks noGrp="1"/>
          </p:cNvSpPr>
          <p:nvPr>
            <p:ph type="sldNum" sz="quarter" idx="12"/>
          </p:nvPr>
        </p:nvSpPr>
        <p:spPr/>
        <p:txBody>
          <a:bodyPr/>
          <a:lstStyle/>
          <a:p>
            <a:fld id="{CB005DFB-D688-48CE-8D3D-9908FA1C3CE0}" type="slidenum">
              <a:rPr lang="en-US" smtClean="0"/>
              <a:t>‹#›</a:t>
            </a:fld>
            <a:endParaRPr lang="en-US"/>
          </a:p>
        </p:txBody>
      </p:sp>
    </p:spTree>
    <p:extLst>
      <p:ext uri="{BB962C8B-B14F-4D97-AF65-F5344CB8AC3E}">
        <p14:creationId xmlns:p14="http://schemas.microsoft.com/office/powerpoint/2010/main" val="801855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BB362-DCFF-2655-8BEC-C97DC4A15A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CE32BD-46B4-9AA1-704D-7487409A85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78E945-1C99-B62A-A0F4-D929A2E72CF8}"/>
              </a:ext>
            </a:extLst>
          </p:cNvPr>
          <p:cNvSpPr>
            <a:spLocks noGrp="1"/>
          </p:cNvSpPr>
          <p:nvPr>
            <p:ph type="dt" sz="half" idx="10"/>
          </p:nvPr>
        </p:nvSpPr>
        <p:spPr/>
        <p:txBody>
          <a:bodyPr/>
          <a:lstStyle/>
          <a:p>
            <a:fld id="{CED2A8BF-FD06-4659-A15B-A81A730CA8AD}" type="datetimeFigureOut">
              <a:rPr lang="en-US" smtClean="0"/>
              <a:t>6/1/2023</a:t>
            </a:fld>
            <a:endParaRPr lang="en-US"/>
          </a:p>
        </p:txBody>
      </p:sp>
      <p:sp>
        <p:nvSpPr>
          <p:cNvPr id="5" name="Footer Placeholder 4">
            <a:extLst>
              <a:ext uri="{FF2B5EF4-FFF2-40B4-BE49-F238E27FC236}">
                <a16:creationId xmlns:a16="http://schemas.microsoft.com/office/drawing/2014/main" id="{87B1DC0C-27A9-E409-840D-BE86EB6ABC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9BF3B-50D8-EA20-F6A2-B9A705400413}"/>
              </a:ext>
            </a:extLst>
          </p:cNvPr>
          <p:cNvSpPr>
            <a:spLocks noGrp="1"/>
          </p:cNvSpPr>
          <p:nvPr>
            <p:ph type="sldNum" sz="quarter" idx="12"/>
          </p:nvPr>
        </p:nvSpPr>
        <p:spPr/>
        <p:txBody>
          <a:bodyPr/>
          <a:lstStyle/>
          <a:p>
            <a:fld id="{CB005DFB-D688-48CE-8D3D-9908FA1C3CE0}" type="slidenum">
              <a:rPr lang="en-US" smtClean="0"/>
              <a:t>‹#›</a:t>
            </a:fld>
            <a:endParaRPr lang="en-US"/>
          </a:p>
        </p:txBody>
      </p:sp>
    </p:spTree>
    <p:extLst>
      <p:ext uri="{BB962C8B-B14F-4D97-AF65-F5344CB8AC3E}">
        <p14:creationId xmlns:p14="http://schemas.microsoft.com/office/powerpoint/2010/main" val="4110241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6AD29B-18E4-3AF7-C6D2-FF6E71F6320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354AAE2-1576-1916-39D4-127D68A6BC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B89B8E-8BD9-053C-E8A9-BC558E4AFEF2}"/>
              </a:ext>
            </a:extLst>
          </p:cNvPr>
          <p:cNvSpPr>
            <a:spLocks noGrp="1"/>
          </p:cNvSpPr>
          <p:nvPr>
            <p:ph type="dt" sz="half" idx="10"/>
          </p:nvPr>
        </p:nvSpPr>
        <p:spPr/>
        <p:txBody>
          <a:bodyPr/>
          <a:lstStyle/>
          <a:p>
            <a:fld id="{CED2A8BF-FD06-4659-A15B-A81A730CA8AD}" type="datetimeFigureOut">
              <a:rPr lang="en-US" smtClean="0"/>
              <a:t>6/1/2023</a:t>
            </a:fld>
            <a:endParaRPr lang="en-US"/>
          </a:p>
        </p:txBody>
      </p:sp>
      <p:sp>
        <p:nvSpPr>
          <p:cNvPr id="5" name="Footer Placeholder 4">
            <a:extLst>
              <a:ext uri="{FF2B5EF4-FFF2-40B4-BE49-F238E27FC236}">
                <a16:creationId xmlns:a16="http://schemas.microsoft.com/office/drawing/2014/main" id="{27EFA355-5CB6-5934-F6C1-262BF6ACB9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0E5CE-4C31-D2F1-A475-9ABE8DA74275}"/>
              </a:ext>
            </a:extLst>
          </p:cNvPr>
          <p:cNvSpPr>
            <a:spLocks noGrp="1"/>
          </p:cNvSpPr>
          <p:nvPr>
            <p:ph type="sldNum" sz="quarter" idx="12"/>
          </p:nvPr>
        </p:nvSpPr>
        <p:spPr/>
        <p:txBody>
          <a:bodyPr/>
          <a:lstStyle/>
          <a:p>
            <a:fld id="{CB005DFB-D688-48CE-8D3D-9908FA1C3CE0}" type="slidenum">
              <a:rPr lang="en-US" smtClean="0"/>
              <a:t>‹#›</a:t>
            </a:fld>
            <a:endParaRPr lang="en-US"/>
          </a:p>
        </p:txBody>
      </p:sp>
    </p:spTree>
    <p:extLst>
      <p:ext uri="{BB962C8B-B14F-4D97-AF65-F5344CB8AC3E}">
        <p14:creationId xmlns:p14="http://schemas.microsoft.com/office/powerpoint/2010/main" val="3777081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6BAF6-32DA-2B74-0C23-F0D6B89569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E54FA3-13C3-2925-0DDB-858C3E566F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B8533-77DA-52A1-F237-14BFC055A471}"/>
              </a:ext>
            </a:extLst>
          </p:cNvPr>
          <p:cNvSpPr>
            <a:spLocks noGrp="1"/>
          </p:cNvSpPr>
          <p:nvPr>
            <p:ph type="dt" sz="half" idx="10"/>
          </p:nvPr>
        </p:nvSpPr>
        <p:spPr/>
        <p:txBody>
          <a:bodyPr/>
          <a:lstStyle/>
          <a:p>
            <a:fld id="{CED2A8BF-FD06-4659-A15B-A81A730CA8AD}" type="datetimeFigureOut">
              <a:rPr lang="en-US" smtClean="0"/>
              <a:t>6/1/2023</a:t>
            </a:fld>
            <a:endParaRPr lang="en-US"/>
          </a:p>
        </p:txBody>
      </p:sp>
      <p:sp>
        <p:nvSpPr>
          <p:cNvPr id="5" name="Footer Placeholder 4">
            <a:extLst>
              <a:ext uri="{FF2B5EF4-FFF2-40B4-BE49-F238E27FC236}">
                <a16:creationId xmlns:a16="http://schemas.microsoft.com/office/drawing/2014/main" id="{C5BBB204-56D7-3745-3E59-6ED1F0385A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5A52E-663F-381E-1688-63A4125ACB50}"/>
              </a:ext>
            </a:extLst>
          </p:cNvPr>
          <p:cNvSpPr>
            <a:spLocks noGrp="1"/>
          </p:cNvSpPr>
          <p:nvPr>
            <p:ph type="sldNum" sz="quarter" idx="12"/>
          </p:nvPr>
        </p:nvSpPr>
        <p:spPr/>
        <p:txBody>
          <a:bodyPr/>
          <a:lstStyle/>
          <a:p>
            <a:fld id="{CB005DFB-D688-48CE-8D3D-9908FA1C3CE0}" type="slidenum">
              <a:rPr lang="en-US" smtClean="0"/>
              <a:t>‹#›</a:t>
            </a:fld>
            <a:endParaRPr lang="en-US"/>
          </a:p>
        </p:txBody>
      </p:sp>
    </p:spTree>
    <p:extLst>
      <p:ext uri="{BB962C8B-B14F-4D97-AF65-F5344CB8AC3E}">
        <p14:creationId xmlns:p14="http://schemas.microsoft.com/office/powerpoint/2010/main" val="647304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10539-B518-AA03-319A-22DE0FFEAA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AB8145-4D14-1015-9ACB-0747F810A7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00D553-B852-5E50-8E14-3FEFCE69228B}"/>
              </a:ext>
            </a:extLst>
          </p:cNvPr>
          <p:cNvSpPr>
            <a:spLocks noGrp="1"/>
          </p:cNvSpPr>
          <p:nvPr>
            <p:ph type="dt" sz="half" idx="10"/>
          </p:nvPr>
        </p:nvSpPr>
        <p:spPr/>
        <p:txBody>
          <a:bodyPr/>
          <a:lstStyle/>
          <a:p>
            <a:fld id="{CED2A8BF-FD06-4659-A15B-A81A730CA8AD}" type="datetimeFigureOut">
              <a:rPr lang="en-US" smtClean="0"/>
              <a:t>6/1/2023</a:t>
            </a:fld>
            <a:endParaRPr lang="en-US"/>
          </a:p>
        </p:txBody>
      </p:sp>
      <p:sp>
        <p:nvSpPr>
          <p:cNvPr id="5" name="Footer Placeholder 4">
            <a:extLst>
              <a:ext uri="{FF2B5EF4-FFF2-40B4-BE49-F238E27FC236}">
                <a16:creationId xmlns:a16="http://schemas.microsoft.com/office/drawing/2014/main" id="{11A970B8-9B6D-41D8-9147-8106765AFB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247B5F-95ED-421D-3077-7BCA99A6D7B9}"/>
              </a:ext>
            </a:extLst>
          </p:cNvPr>
          <p:cNvSpPr>
            <a:spLocks noGrp="1"/>
          </p:cNvSpPr>
          <p:nvPr>
            <p:ph type="sldNum" sz="quarter" idx="12"/>
          </p:nvPr>
        </p:nvSpPr>
        <p:spPr/>
        <p:txBody>
          <a:bodyPr/>
          <a:lstStyle/>
          <a:p>
            <a:fld id="{CB005DFB-D688-48CE-8D3D-9908FA1C3CE0}" type="slidenum">
              <a:rPr lang="en-US" smtClean="0"/>
              <a:t>‹#›</a:t>
            </a:fld>
            <a:endParaRPr lang="en-US"/>
          </a:p>
        </p:txBody>
      </p:sp>
    </p:spTree>
    <p:extLst>
      <p:ext uri="{BB962C8B-B14F-4D97-AF65-F5344CB8AC3E}">
        <p14:creationId xmlns:p14="http://schemas.microsoft.com/office/powerpoint/2010/main" val="218285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8666-A312-C5CC-5FEA-EA22683F90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AF30F7-5C17-3503-BBA2-164C4B30FB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FAAB56-7453-51F6-06F7-4D4B6D392F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0E4E49-B82C-3427-FDE7-F08FE3FE2409}"/>
              </a:ext>
            </a:extLst>
          </p:cNvPr>
          <p:cNvSpPr>
            <a:spLocks noGrp="1"/>
          </p:cNvSpPr>
          <p:nvPr>
            <p:ph type="dt" sz="half" idx="10"/>
          </p:nvPr>
        </p:nvSpPr>
        <p:spPr/>
        <p:txBody>
          <a:bodyPr/>
          <a:lstStyle/>
          <a:p>
            <a:fld id="{CED2A8BF-FD06-4659-A15B-A81A730CA8AD}" type="datetimeFigureOut">
              <a:rPr lang="en-US" smtClean="0"/>
              <a:t>6/1/2023</a:t>
            </a:fld>
            <a:endParaRPr lang="en-US"/>
          </a:p>
        </p:txBody>
      </p:sp>
      <p:sp>
        <p:nvSpPr>
          <p:cNvPr id="6" name="Footer Placeholder 5">
            <a:extLst>
              <a:ext uri="{FF2B5EF4-FFF2-40B4-BE49-F238E27FC236}">
                <a16:creationId xmlns:a16="http://schemas.microsoft.com/office/drawing/2014/main" id="{1A63FD6E-E06A-0250-4568-6729B9DE60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7A9291-F870-721C-B821-EB201862C464}"/>
              </a:ext>
            </a:extLst>
          </p:cNvPr>
          <p:cNvSpPr>
            <a:spLocks noGrp="1"/>
          </p:cNvSpPr>
          <p:nvPr>
            <p:ph type="sldNum" sz="quarter" idx="12"/>
          </p:nvPr>
        </p:nvSpPr>
        <p:spPr/>
        <p:txBody>
          <a:bodyPr/>
          <a:lstStyle/>
          <a:p>
            <a:fld id="{CB005DFB-D688-48CE-8D3D-9908FA1C3CE0}" type="slidenum">
              <a:rPr lang="en-US" smtClean="0"/>
              <a:t>‹#›</a:t>
            </a:fld>
            <a:endParaRPr lang="en-US"/>
          </a:p>
        </p:txBody>
      </p:sp>
    </p:spTree>
    <p:extLst>
      <p:ext uri="{BB962C8B-B14F-4D97-AF65-F5344CB8AC3E}">
        <p14:creationId xmlns:p14="http://schemas.microsoft.com/office/powerpoint/2010/main" val="200527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C4704-AF35-9B95-870B-405E986D1BA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068223-208B-5191-2D70-71DAFA3CAF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B0C2DF-9B3D-4FFF-A0AD-2B8F549F76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086322-22E5-5301-5DD4-F57DDC7C96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181F99-D6FF-EF92-81E7-91BDCC81FC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31B9B33-B001-C631-E044-F79B8FA1DD5C}"/>
              </a:ext>
            </a:extLst>
          </p:cNvPr>
          <p:cNvSpPr>
            <a:spLocks noGrp="1"/>
          </p:cNvSpPr>
          <p:nvPr>
            <p:ph type="dt" sz="half" idx="10"/>
          </p:nvPr>
        </p:nvSpPr>
        <p:spPr/>
        <p:txBody>
          <a:bodyPr/>
          <a:lstStyle/>
          <a:p>
            <a:fld id="{CED2A8BF-FD06-4659-A15B-A81A730CA8AD}" type="datetimeFigureOut">
              <a:rPr lang="en-US" smtClean="0"/>
              <a:t>6/1/2023</a:t>
            </a:fld>
            <a:endParaRPr lang="en-US"/>
          </a:p>
        </p:txBody>
      </p:sp>
      <p:sp>
        <p:nvSpPr>
          <p:cNvPr id="8" name="Footer Placeholder 7">
            <a:extLst>
              <a:ext uri="{FF2B5EF4-FFF2-40B4-BE49-F238E27FC236}">
                <a16:creationId xmlns:a16="http://schemas.microsoft.com/office/drawing/2014/main" id="{0DDACBA5-31EE-5C1C-A61A-17B78D61B6E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0EA02E-765A-1AE3-2510-34862DD3FD10}"/>
              </a:ext>
            </a:extLst>
          </p:cNvPr>
          <p:cNvSpPr>
            <a:spLocks noGrp="1"/>
          </p:cNvSpPr>
          <p:nvPr>
            <p:ph type="sldNum" sz="quarter" idx="12"/>
          </p:nvPr>
        </p:nvSpPr>
        <p:spPr/>
        <p:txBody>
          <a:bodyPr/>
          <a:lstStyle/>
          <a:p>
            <a:fld id="{CB005DFB-D688-48CE-8D3D-9908FA1C3CE0}" type="slidenum">
              <a:rPr lang="en-US" smtClean="0"/>
              <a:t>‹#›</a:t>
            </a:fld>
            <a:endParaRPr lang="en-US"/>
          </a:p>
        </p:txBody>
      </p:sp>
    </p:spTree>
    <p:extLst>
      <p:ext uri="{BB962C8B-B14F-4D97-AF65-F5344CB8AC3E}">
        <p14:creationId xmlns:p14="http://schemas.microsoft.com/office/powerpoint/2010/main" val="1388986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BFD50-D28C-08B2-A2E8-177E7AD52A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4BAE9D-3256-11F4-F635-2A084A4C3B3C}"/>
              </a:ext>
            </a:extLst>
          </p:cNvPr>
          <p:cNvSpPr>
            <a:spLocks noGrp="1"/>
          </p:cNvSpPr>
          <p:nvPr>
            <p:ph type="dt" sz="half" idx="10"/>
          </p:nvPr>
        </p:nvSpPr>
        <p:spPr/>
        <p:txBody>
          <a:bodyPr/>
          <a:lstStyle/>
          <a:p>
            <a:fld id="{CED2A8BF-FD06-4659-A15B-A81A730CA8AD}" type="datetimeFigureOut">
              <a:rPr lang="en-US" smtClean="0"/>
              <a:t>6/1/2023</a:t>
            </a:fld>
            <a:endParaRPr lang="en-US"/>
          </a:p>
        </p:txBody>
      </p:sp>
      <p:sp>
        <p:nvSpPr>
          <p:cNvPr id="4" name="Footer Placeholder 3">
            <a:extLst>
              <a:ext uri="{FF2B5EF4-FFF2-40B4-BE49-F238E27FC236}">
                <a16:creationId xmlns:a16="http://schemas.microsoft.com/office/drawing/2014/main" id="{EB93EFC0-9A29-F9BA-AD35-1CF96B6902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699EEF-9E75-1328-5156-BA161F24EDEB}"/>
              </a:ext>
            </a:extLst>
          </p:cNvPr>
          <p:cNvSpPr>
            <a:spLocks noGrp="1"/>
          </p:cNvSpPr>
          <p:nvPr>
            <p:ph type="sldNum" sz="quarter" idx="12"/>
          </p:nvPr>
        </p:nvSpPr>
        <p:spPr/>
        <p:txBody>
          <a:bodyPr/>
          <a:lstStyle/>
          <a:p>
            <a:fld id="{CB005DFB-D688-48CE-8D3D-9908FA1C3CE0}" type="slidenum">
              <a:rPr lang="en-US" smtClean="0"/>
              <a:t>‹#›</a:t>
            </a:fld>
            <a:endParaRPr lang="en-US"/>
          </a:p>
        </p:txBody>
      </p:sp>
    </p:spTree>
    <p:extLst>
      <p:ext uri="{BB962C8B-B14F-4D97-AF65-F5344CB8AC3E}">
        <p14:creationId xmlns:p14="http://schemas.microsoft.com/office/powerpoint/2010/main" val="163903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3B1D28-CE15-69D4-C772-5A699AE98678}"/>
              </a:ext>
            </a:extLst>
          </p:cNvPr>
          <p:cNvSpPr>
            <a:spLocks noGrp="1"/>
          </p:cNvSpPr>
          <p:nvPr>
            <p:ph type="dt" sz="half" idx="10"/>
          </p:nvPr>
        </p:nvSpPr>
        <p:spPr/>
        <p:txBody>
          <a:bodyPr/>
          <a:lstStyle/>
          <a:p>
            <a:fld id="{CED2A8BF-FD06-4659-A15B-A81A730CA8AD}" type="datetimeFigureOut">
              <a:rPr lang="en-US" smtClean="0"/>
              <a:t>6/1/2023</a:t>
            </a:fld>
            <a:endParaRPr lang="en-US"/>
          </a:p>
        </p:txBody>
      </p:sp>
      <p:sp>
        <p:nvSpPr>
          <p:cNvPr id="3" name="Footer Placeholder 2">
            <a:extLst>
              <a:ext uri="{FF2B5EF4-FFF2-40B4-BE49-F238E27FC236}">
                <a16:creationId xmlns:a16="http://schemas.microsoft.com/office/drawing/2014/main" id="{DF09410A-4F93-F136-5447-DC08707E6D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601900-8442-5FF6-6079-07CEEC495814}"/>
              </a:ext>
            </a:extLst>
          </p:cNvPr>
          <p:cNvSpPr>
            <a:spLocks noGrp="1"/>
          </p:cNvSpPr>
          <p:nvPr>
            <p:ph type="sldNum" sz="quarter" idx="12"/>
          </p:nvPr>
        </p:nvSpPr>
        <p:spPr/>
        <p:txBody>
          <a:bodyPr/>
          <a:lstStyle/>
          <a:p>
            <a:fld id="{CB005DFB-D688-48CE-8D3D-9908FA1C3CE0}" type="slidenum">
              <a:rPr lang="en-US" smtClean="0"/>
              <a:t>‹#›</a:t>
            </a:fld>
            <a:endParaRPr lang="en-US"/>
          </a:p>
        </p:txBody>
      </p:sp>
    </p:spTree>
    <p:extLst>
      <p:ext uri="{BB962C8B-B14F-4D97-AF65-F5344CB8AC3E}">
        <p14:creationId xmlns:p14="http://schemas.microsoft.com/office/powerpoint/2010/main" val="317896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74FD5-38FA-B40B-ADCE-014CEB0464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410A99-62CF-CA7D-1F4F-A87D71136D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715488-9F17-E5F7-677A-6F9EED1861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5AF054-436B-73C4-A3AE-FC837918FF78}"/>
              </a:ext>
            </a:extLst>
          </p:cNvPr>
          <p:cNvSpPr>
            <a:spLocks noGrp="1"/>
          </p:cNvSpPr>
          <p:nvPr>
            <p:ph type="dt" sz="half" idx="10"/>
          </p:nvPr>
        </p:nvSpPr>
        <p:spPr/>
        <p:txBody>
          <a:bodyPr/>
          <a:lstStyle/>
          <a:p>
            <a:fld id="{CED2A8BF-FD06-4659-A15B-A81A730CA8AD}" type="datetimeFigureOut">
              <a:rPr lang="en-US" smtClean="0"/>
              <a:t>6/1/2023</a:t>
            </a:fld>
            <a:endParaRPr lang="en-US"/>
          </a:p>
        </p:txBody>
      </p:sp>
      <p:sp>
        <p:nvSpPr>
          <p:cNvPr id="6" name="Footer Placeholder 5">
            <a:extLst>
              <a:ext uri="{FF2B5EF4-FFF2-40B4-BE49-F238E27FC236}">
                <a16:creationId xmlns:a16="http://schemas.microsoft.com/office/drawing/2014/main" id="{8F582842-22A0-A2DA-AD92-57B249ACE4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841B47-88A9-9396-A464-6F054BD22CD0}"/>
              </a:ext>
            </a:extLst>
          </p:cNvPr>
          <p:cNvSpPr>
            <a:spLocks noGrp="1"/>
          </p:cNvSpPr>
          <p:nvPr>
            <p:ph type="sldNum" sz="quarter" idx="12"/>
          </p:nvPr>
        </p:nvSpPr>
        <p:spPr/>
        <p:txBody>
          <a:bodyPr/>
          <a:lstStyle/>
          <a:p>
            <a:fld id="{CB005DFB-D688-48CE-8D3D-9908FA1C3CE0}" type="slidenum">
              <a:rPr lang="en-US" smtClean="0"/>
              <a:t>‹#›</a:t>
            </a:fld>
            <a:endParaRPr lang="en-US"/>
          </a:p>
        </p:txBody>
      </p:sp>
    </p:spTree>
    <p:extLst>
      <p:ext uri="{BB962C8B-B14F-4D97-AF65-F5344CB8AC3E}">
        <p14:creationId xmlns:p14="http://schemas.microsoft.com/office/powerpoint/2010/main" val="8892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31B5B-1696-3C26-A1F8-58602EF010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561F60-4E90-779C-554D-AB643F7D6B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EC7504-229A-EAA6-7838-E024738E45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A62F76-9E5B-C628-B9AD-1FF73BF42BC9}"/>
              </a:ext>
            </a:extLst>
          </p:cNvPr>
          <p:cNvSpPr>
            <a:spLocks noGrp="1"/>
          </p:cNvSpPr>
          <p:nvPr>
            <p:ph type="dt" sz="half" idx="10"/>
          </p:nvPr>
        </p:nvSpPr>
        <p:spPr/>
        <p:txBody>
          <a:bodyPr/>
          <a:lstStyle/>
          <a:p>
            <a:fld id="{CED2A8BF-FD06-4659-A15B-A81A730CA8AD}" type="datetimeFigureOut">
              <a:rPr lang="en-US" smtClean="0"/>
              <a:t>6/1/2023</a:t>
            </a:fld>
            <a:endParaRPr lang="en-US"/>
          </a:p>
        </p:txBody>
      </p:sp>
      <p:sp>
        <p:nvSpPr>
          <p:cNvPr id="6" name="Footer Placeholder 5">
            <a:extLst>
              <a:ext uri="{FF2B5EF4-FFF2-40B4-BE49-F238E27FC236}">
                <a16:creationId xmlns:a16="http://schemas.microsoft.com/office/drawing/2014/main" id="{16BE9B92-86A5-013C-C639-E1E67172EC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81C13D-27E6-89C6-1E5A-60083167C4F6}"/>
              </a:ext>
            </a:extLst>
          </p:cNvPr>
          <p:cNvSpPr>
            <a:spLocks noGrp="1"/>
          </p:cNvSpPr>
          <p:nvPr>
            <p:ph type="sldNum" sz="quarter" idx="12"/>
          </p:nvPr>
        </p:nvSpPr>
        <p:spPr/>
        <p:txBody>
          <a:bodyPr/>
          <a:lstStyle/>
          <a:p>
            <a:fld id="{CB005DFB-D688-48CE-8D3D-9908FA1C3CE0}" type="slidenum">
              <a:rPr lang="en-US" smtClean="0"/>
              <a:t>‹#›</a:t>
            </a:fld>
            <a:endParaRPr lang="en-US"/>
          </a:p>
        </p:txBody>
      </p:sp>
    </p:spTree>
    <p:extLst>
      <p:ext uri="{BB962C8B-B14F-4D97-AF65-F5344CB8AC3E}">
        <p14:creationId xmlns:p14="http://schemas.microsoft.com/office/powerpoint/2010/main" val="1530985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FDDB20-3B03-BB1F-BA3C-0D71DF3C6F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897987-094B-9493-A9D5-78E2F95D4D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CD4D93-7C63-A026-0072-3CA044DDA1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D2A8BF-FD06-4659-A15B-A81A730CA8AD}" type="datetimeFigureOut">
              <a:rPr lang="en-US" smtClean="0"/>
              <a:t>6/1/2023</a:t>
            </a:fld>
            <a:endParaRPr lang="en-US"/>
          </a:p>
        </p:txBody>
      </p:sp>
      <p:sp>
        <p:nvSpPr>
          <p:cNvPr id="5" name="Footer Placeholder 4">
            <a:extLst>
              <a:ext uri="{FF2B5EF4-FFF2-40B4-BE49-F238E27FC236}">
                <a16:creationId xmlns:a16="http://schemas.microsoft.com/office/drawing/2014/main" id="{2FE1FB19-DAE9-7CEE-D3B5-D9E427DCE0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034FF2-96BF-8B69-CEA4-AA6E46B253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005DFB-D688-48CE-8D3D-9908FA1C3CE0}" type="slidenum">
              <a:rPr lang="en-US" smtClean="0"/>
              <a:t>‹#›</a:t>
            </a:fld>
            <a:endParaRPr lang="en-US"/>
          </a:p>
        </p:txBody>
      </p:sp>
    </p:spTree>
    <p:extLst>
      <p:ext uri="{BB962C8B-B14F-4D97-AF65-F5344CB8AC3E}">
        <p14:creationId xmlns:p14="http://schemas.microsoft.com/office/powerpoint/2010/main" val="28304483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jp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jp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0.tmp"/><Relationship Id="rId4" Type="http://schemas.openxmlformats.org/officeDocument/2006/relationships/image" Target="../media/image39.tmp"/></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2.tmp"/><Relationship Id="rId4" Type="http://schemas.openxmlformats.org/officeDocument/2006/relationships/image" Target="../media/image41.tmp"/></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4.tmp"/><Relationship Id="rId4" Type="http://schemas.openxmlformats.org/officeDocument/2006/relationships/image" Target="../media/image43.tmp"/></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50.emf"/><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1.xml"/><Relationship Id="rId1" Type="http://schemas.openxmlformats.org/officeDocument/2006/relationships/video" Target="https://www.youtube.com/embed/XPTzzyP3TIY?start=3&amp;feature=oembed" TargetMode="Externa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6D079D-AE2A-4F74-8083-6983893907EB}"/>
              </a:ext>
            </a:extLst>
          </p:cNvPr>
          <p:cNvSpPr txBox="1"/>
          <p:nvPr/>
        </p:nvSpPr>
        <p:spPr>
          <a:xfrm>
            <a:off x="5496174" y="6441279"/>
            <a:ext cx="1493240" cy="646331"/>
          </a:xfrm>
          <a:prstGeom prst="rect">
            <a:avLst/>
          </a:prstGeom>
          <a:noFill/>
        </p:spPr>
        <p:txBody>
          <a:bodyPr wrap="square" rtlCol="0">
            <a:spAutoFit/>
          </a:bodyPr>
          <a:lstStyle/>
          <a:p>
            <a:r>
              <a:rPr lang="en-US" dirty="0">
                <a:solidFill>
                  <a:schemeClr val="bg1"/>
                </a:solidFill>
                <a:latin typeface="Arial Black" panose="020B0A04020102020204" pitchFamily="34" charset="0"/>
              </a:rPr>
              <a:t>VA250.org</a:t>
            </a:r>
          </a:p>
          <a:p>
            <a:endParaRPr lang="en-US" dirty="0"/>
          </a:p>
        </p:txBody>
      </p:sp>
    </p:spTree>
    <p:extLst>
      <p:ext uri="{BB962C8B-B14F-4D97-AF65-F5344CB8AC3E}">
        <p14:creationId xmlns:p14="http://schemas.microsoft.com/office/powerpoint/2010/main" val="378922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2838F-BC69-45E9-3A3C-6578D8D4B740}"/>
              </a:ext>
            </a:extLst>
          </p:cNvPr>
          <p:cNvSpPr>
            <a:spLocks noGrp="1"/>
          </p:cNvSpPr>
          <p:nvPr>
            <p:ph type="ctrTitle"/>
          </p:nvPr>
        </p:nvSpPr>
        <p:spPr>
          <a:xfrm>
            <a:off x="4100658" y="1306663"/>
            <a:ext cx="3252247" cy="445522"/>
          </a:xfrm>
        </p:spPr>
        <p:txBody>
          <a:bodyPr>
            <a:normAutofit fontScale="90000"/>
          </a:bodyPr>
          <a:lstStyle/>
          <a:p>
            <a:pPr algn="l"/>
            <a:r>
              <a:rPr lang="en-US" sz="3200" b="1" dirty="0">
                <a:solidFill>
                  <a:srgbClr val="1F2C5B"/>
                </a:solidFill>
                <a:latin typeface="Museo Sans 900" panose="02000000000000000000" pitchFamily="50" charset="0"/>
              </a:rPr>
              <a:t>Mobile Museum</a:t>
            </a:r>
            <a:br>
              <a:rPr lang="en-US" sz="3200" b="1" dirty="0">
                <a:solidFill>
                  <a:srgbClr val="1F2C5B"/>
                </a:solidFill>
                <a:latin typeface="Museo Sans 900" panose="02000000000000000000" pitchFamily="50" charset="0"/>
              </a:rPr>
            </a:br>
            <a:br>
              <a:rPr lang="en-US" sz="3200" b="1" dirty="0">
                <a:solidFill>
                  <a:srgbClr val="1F2C5B"/>
                </a:solidFill>
                <a:latin typeface="Museo Sans 900" panose="02000000000000000000" pitchFamily="50" charset="0"/>
              </a:rPr>
            </a:br>
            <a:br>
              <a:rPr lang="en-US" sz="3200" b="1" dirty="0">
                <a:solidFill>
                  <a:srgbClr val="1F2C5B"/>
                </a:solidFill>
                <a:latin typeface="Museo Sans 900" panose="02000000000000000000" pitchFamily="50" charset="0"/>
              </a:rPr>
            </a:br>
            <a:br>
              <a:rPr lang="en-US" sz="3200" b="1" dirty="0">
                <a:solidFill>
                  <a:srgbClr val="1F2C5B"/>
                </a:solidFill>
                <a:latin typeface="Museo Sans 900" panose="02000000000000000000" pitchFamily="50" charset="0"/>
              </a:rPr>
            </a:br>
            <a:br>
              <a:rPr lang="en-US" sz="3200" b="1" dirty="0">
                <a:solidFill>
                  <a:srgbClr val="1F2C5B"/>
                </a:solidFill>
                <a:latin typeface="Museo Sans 900" panose="02000000000000000000" pitchFamily="50" charset="0"/>
              </a:rPr>
            </a:br>
            <a:br>
              <a:rPr lang="en-US" sz="3200" b="1" dirty="0">
                <a:solidFill>
                  <a:srgbClr val="1F2C5B"/>
                </a:solidFill>
                <a:latin typeface="Museo Sans 900" panose="02000000000000000000" pitchFamily="50" charset="0"/>
              </a:rPr>
            </a:br>
            <a:br>
              <a:rPr lang="en-US" sz="3200" b="1" dirty="0">
                <a:solidFill>
                  <a:srgbClr val="1F2C5B"/>
                </a:solidFill>
                <a:latin typeface="Museo Sans 900" panose="02000000000000000000" pitchFamily="50" charset="0"/>
              </a:rPr>
            </a:br>
            <a:br>
              <a:rPr lang="en-US" sz="3200" b="1" dirty="0">
                <a:solidFill>
                  <a:srgbClr val="1F2C5B"/>
                </a:solidFill>
                <a:latin typeface="Museo Sans 900" panose="02000000000000000000" pitchFamily="50" charset="0"/>
              </a:rPr>
            </a:br>
            <a:br>
              <a:rPr lang="en-US" sz="3200" b="1" dirty="0">
                <a:solidFill>
                  <a:srgbClr val="1F2C5B"/>
                </a:solidFill>
                <a:latin typeface="Museo Sans 900" panose="02000000000000000000" pitchFamily="50" charset="0"/>
              </a:rPr>
            </a:br>
            <a:br>
              <a:rPr lang="en-US" sz="3200" b="1" dirty="0">
                <a:solidFill>
                  <a:srgbClr val="1F2C5B"/>
                </a:solidFill>
                <a:latin typeface="Museo Sans 900" panose="02000000000000000000" pitchFamily="50" charset="0"/>
              </a:rPr>
            </a:br>
            <a:r>
              <a:rPr lang="en-US" sz="3200" b="1" dirty="0">
                <a:solidFill>
                  <a:srgbClr val="1F2C5B"/>
                </a:solidFill>
                <a:latin typeface="Arial" panose="020B0604020202020204" pitchFamily="34" charset="0"/>
                <a:cs typeface="Arial" panose="020B0604020202020204" pitchFamily="34" charset="0"/>
              </a:rPr>
              <a:t>Mobile Museum</a:t>
            </a:r>
          </a:p>
        </p:txBody>
      </p:sp>
      <p:sp>
        <p:nvSpPr>
          <p:cNvPr id="3" name="Subtitle 2">
            <a:extLst>
              <a:ext uri="{FF2B5EF4-FFF2-40B4-BE49-F238E27FC236}">
                <a16:creationId xmlns:a16="http://schemas.microsoft.com/office/drawing/2014/main" id="{C82E68C3-0746-1A98-D125-238881630F38}"/>
              </a:ext>
            </a:extLst>
          </p:cNvPr>
          <p:cNvSpPr>
            <a:spLocks noGrp="1"/>
          </p:cNvSpPr>
          <p:nvPr>
            <p:ph type="subTitle" idx="1"/>
          </p:nvPr>
        </p:nvSpPr>
        <p:spPr>
          <a:xfrm>
            <a:off x="241993" y="2770304"/>
            <a:ext cx="6725920" cy="1655762"/>
          </a:xfrm>
        </p:spPr>
        <p:txBody>
          <a:bodyPr>
            <a:noAutofit/>
          </a:bodyPr>
          <a:lstStyle/>
          <a:p>
            <a:pPr algn="l"/>
            <a:endParaRPr lang="en-US" sz="2000" dirty="0">
              <a:latin typeface="Museo Sans 300" panose="02000000000000000000" pitchFamily="50" charset="0"/>
            </a:endParaRPr>
          </a:p>
        </p:txBody>
      </p:sp>
      <p:sp>
        <p:nvSpPr>
          <p:cNvPr id="4" name="Title 1">
            <a:extLst>
              <a:ext uri="{FF2B5EF4-FFF2-40B4-BE49-F238E27FC236}">
                <a16:creationId xmlns:a16="http://schemas.microsoft.com/office/drawing/2014/main" id="{7E3712EC-989B-5AEA-D0AD-F8FB0CC59AE1}"/>
              </a:ext>
            </a:extLst>
          </p:cNvPr>
          <p:cNvSpPr txBox="1">
            <a:spLocks/>
          </p:cNvSpPr>
          <p:nvPr/>
        </p:nvSpPr>
        <p:spPr>
          <a:xfrm>
            <a:off x="2661920" y="304800"/>
            <a:ext cx="8778240" cy="5588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200" b="1" dirty="0">
                <a:solidFill>
                  <a:schemeClr val="bg1"/>
                </a:solidFill>
                <a:latin typeface="Arial" panose="020B0604020202020204" pitchFamily="34" charset="0"/>
                <a:cs typeface="Arial" panose="020B0604020202020204" pitchFamily="34" charset="0"/>
              </a:rPr>
              <a:t>Plans in Development</a:t>
            </a:r>
          </a:p>
        </p:txBody>
      </p:sp>
      <p:pic>
        <p:nvPicPr>
          <p:cNvPr id="5" name="Picture 4">
            <a:extLst>
              <a:ext uri="{FF2B5EF4-FFF2-40B4-BE49-F238E27FC236}">
                <a16:creationId xmlns:a16="http://schemas.microsoft.com/office/drawing/2014/main" id="{6AEED2B0-76FC-45A6-B876-8DDB1CF06B88}"/>
              </a:ext>
            </a:extLst>
          </p:cNvPr>
          <p:cNvPicPr>
            <a:picLocks noChangeAspect="1"/>
          </p:cNvPicPr>
          <p:nvPr/>
        </p:nvPicPr>
        <p:blipFill>
          <a:blip r:embed="rId4"/>
          <a:stretch>
            <a:fillRect/>
          </a:stretch>
        </p:blipFill>
        <p:spPr>
          <a:xfrm>
            <a:off x="1234435" y="2000014"/>
            <a:ext cx="8984695" cy="4852104"/>
          </a:xfrm>
          <a:prstGeom prst="rect">
            <a:avLst/>
          </a:prstGeom>
        </p:spPr>
      </p:pic>
    </p:spTree>
    <p:extLst>
      <p:ext uri="{BB962C8B-B14F-4D97-AF65-F5344CB8AC3E}">
        <p14:creationId xmlns:p14="http://schemas.microsoft.com/office/powerpoint/2010/main" val="2709135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2838F-BC69-45E9-3A3C-6578D8D4B740}"/>
              </a:ext>
            </a:extLst>
          </p:cNvPr>
          <p:cNvSpPr>
            <a:spLocks noGrp="1"/>
          </p:cNvSpPr>
          <p:nvPr>
            <p:ph type="ctrTitle"/>
          </p:nvPr>
        </p:nvSpPr>
        <p:spPr>
          <a:xfrm>
            <a:off x="934720" y="2128520"/>
            <a:ext cx="9144000" cy="441960"/>
          </a:xfrm>
        </p:spPr>
        <p:txBody>
          <a:bodyPr>
            <a:normAutofit fontScale="90000"/>
          </a:bodyPr>
          <a:lstStyle/>
          <a:p>
            <a:pPr algn="l"/>
            <a:endParaRPr lang="en-US" sz="3200" b="1" dirty="0">
              <a:solidFill>
                <a:srgbClr val="1F2C5B"/>
              </a:solidFill>
              <a:latin typeface="Museo Sans 900" panose="02000000000000000000" pitchFamily="50" charset="0"/>
            </a:endParaRPr>
          </a:p>
        </p:txBody>
      </p:sp>
      <p:pic>
        <p:nvPicPr>
          <p:cNvPr id="12" name="Picture 11">
            <a:extLst>
              <a:ext uri="{FF2B5EF4-FFF2-40B4-BE49-F238E27FC236}">
                <a16:creationId xmlns:a16="http://schemas.microsoft.com/office/drawing/2014/main" id="{CB301BCE-B1AA-4C7F-B94E-9F1568F987E2}"/>
              </a:ext>
            </a:extLst>
          </p:cNvPr>
          <p:cNvPicPr>
            <a:picLocks noChangeAspect="1"/>
          </p:cNvPicPr>
          <p:nvPr/>
        </p:nvPicPr>
        <p:blipFill>
          <a:blip r:embed="rId4"/>
          <a:stretch>
            <a:fillRect/>
          </a:stretch>
        </p:blipFill>
        <p:spPr>
          <a:xfrm>
            <a:off x="6022109" y="1540229"/>
            <a:ext cx="6051665" cy="4540727"/>
          </a:xfrm>
          <a:prstGeom prst="rect">
            <a:avLst/>
          </a:prstGeom>
        </p:spPr>
      </p:pic>
      <p:sp>
        <p:nvSpPr>
          <p:cNvPr id="3" name="Subtitle 2">
            <a:extLst>
              <a:ext uri="{FF2B5EF4-FFF2-40B4-BE49-F238E27FC236}">
                <a16:creationId xmlns:a16="http://schemas.microsoft.com/office/drawing/2014/main" id="{C82E68C3-0746-1A98-D125-238881630F38}"/>
              </a:ext>
            </a:extLst>
          </p:cNvPr>
          <p:cNvSpPr>
            <a:spLocks noGrp="1"/>
          </p:cNvSpPr>
          <p:nvPr>
            <p:ph type="subTitle" idx="1"/>
          </p:nvPr>
        </p:nvSpPr>
        <p:spPr>
          <a:xfrm>
            <a:off x="934720" y="2631759"/>
            <a:ext cx="6725920" cy="1655762"/>
          </a:xfrm>
        </p:spPr>
        <p:txBody>
          <a:bodyPr>
            <a:noAutofit/>
          </a:bodyPr>
          <a:lstStyle/>
          <a:p>
            <a:pPr algn="l"/>
            <a:endParaRPr lang="en-US" sz="2000" dirty="0">
              <a:latin typeface="Museo Sans 300" panose="02000000000000000000" pitchFamily="50" charset="0"/>
            </a:endParaRPr>
          </a:p>
        </p:txBody>
      </p:sp>
      <p:sp>
        <p:nvSpPr>
          <p:cNvPr id="4" name="Title 1">
            <a:extLst>
              <a:ext uri="{FF2B5EF4-FFF2-40B4-BE49-F238E27FC236}">
                <a16:creationId xmlns:a16="http://schemas.microsoft.com/office/drawing/2014/main" id="{7E3712EC-989B-5AEA-D0AD-F8FB0CC59AE1}"/>
              </a:ext>
            </a:extLst>
          </p:cNvPr>
          <p:cNvSpPr txBox="1">
            <a:spLocks/>
          </p:cNvSpPr>
          <p:nvPr/>
        </p:nvSpPr>
        <p:spPr>
          <a:xfrm>
            <a:off x="2661920" y="304800"/>
            <a:ext cx="8778240" cy="5588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200" b="1" dirty="0">
                <a:solidFill>
                  <a:schemeClr val="bg1"/>
                </a:solidFill>
                <a:latin typeface="Arial" panose="020B0604020202020204" pitchFamily="34" charset="0"/>
                <a:cs typeface="Arial" panose="020B0604020202020204" pitchFamily="34" charset="0"/>
              </a:rPr>
              <a:t>Mobile Museum: Schools</a:t>
            </a:r>
          </a:p>
        </p:txBody>
      </p:sp>
      <p:pic>
        <p:nvPicPr>
          <p:cNvPr id="8" name="Picture 7">
            <a:extLst>
              <a:ext uri="{FF2B5EF4-FFF2-40B4-BE49-F238E27FC236}">
                <a16:creationId xmlns:a16="http://schemas.microsoft.com/office/drawing/2014/main" id="{74877CE1-5E8E-48C5-ADE9-9A810824DC3D}"/>
              </a:ext>
            </a:extLst>
          </p:cNvPr>
          <p:cNvPicPr>
            <a:picLocks noChangeAspect="1"/>
          </p:cNvPicPr>
          <p:nvPr/>
        </p:nvPicPr>
        <p:blipFill>
          <a:blip r:embed="rId5"/>
          <a:stretch>
            <a:fillRect/>
          </a:stretch>
        </p:blipFill>
        <p:spPr>
          <a:xfrm>
            <a:off x="0" y="1682091"/>
            <a:ext cx="5893253" cy="4398865"/>
          </a:xfrm>
          <a:prstGeom prst="rect">
            <a:avLst/>
          </a:prstGeom>
        </p:spPr>
      </p:pic>
    </p:spTree>
    <p:extLst>
      <p:ext uri="{BB962C8B-B14F-4D97-AF65-F5344CB8AC3E}">
        <p14:creationId xmlns:p14="http://schemas.microsoft.com/office/powerpoint/2010/main" val="4192196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A568A33-A7B8-444E-8574-D0E89FC88AC5}"/>
              </a:ext>
            </a:extLst>
          </p:cNvPr>
          <p:cNvPicPr>
            <a:picLocks noChangeAspect="1"/>
          </p:cNvPicPr>
          <p:nvPr/>
        </p:nvPicPr>
        <p:blipFill>
          <a:blip r:embed="rId4"/>
          <a:stretch>
            <a:fillRect/>
          </a:stretch>
        </p:blipFill>
        <p:spPr>
          <a:xfrm>
            <a:off x="3376682" y="1922896"/>
            <a:ext cx="5016232" cy="3746692"/>
          </a:xfrm>
          <a:prstGeom prst="rect">
            <a:avLst/>
          </a:prstGeom>
        </p:spPr>
      </p:pic>
      <p:sp>
        <p:nvSpPr>
          <p:cNvPr id="2" name="Title 1">
            <a:extLst>
              <a:ext uri="{FF2B5EF4-FFF2-40B4-BE49-F238E27FC236}">
                <a16:creationId xmlns:a16="http://schemas.microsoft.com/office/drawing/2014/main" id="{5442838F-BC69-45E9-3A3C-6578D8D4B740}"/>
              </a:ext>
            </a:extLst>
          </p:cNvPr>
          <p:cNvSpPr>
            <a:spLocks noGrp="1"/>
          </p:cNvSpPr>
          <p:nvPr>
            <p:ph type="ctrTitle"/>
          </p:nvPr>
        </p:nvSpPr>
        <p:spPr>
          <a:xfrm>
            <a:off x="934720" y="2128520"/>
            <a:ext cx="9144000" cy="441960"/>
          </a:xfrm>
        </p:spPr>
        <p:txBody>
          <a:bodyPr>
            <a:normAutofit fontScale="90000"/>
          </a:bodyPr>
          <a:lstStyle/>
          <a:p>
            <a:pPr algn="l"/>
            <a:endParaRPr lang="en-US" sz="3200" b="1" dirty="0">
              <a:solidFill>
                <a:srgbClr val="1F2C5B"/>
              </a:solidFill>
              <a:latin typeface="Museo Sans 900" panose="02000000000000000000" pitchFamily="50" charset="0"/>
            </a:endParaRPr>
          </a:p>
        </p:txBody>
      </p:sp>
      <p:sp>
        <p:nvSpPr>
          <p:cNvPr id="3" name="Subtitle 2">
            <a:extLst>
              <a:ext uri="{FF2B5EF4-FFF2-40B4-BE49-F238E27FC236}">
                <a16:creationId xmlns:a16="http://schemas.microsoft.com/office/drawing/2014/main" id="{C82E68C3-0746-1A98-D125-238881630F38}"/>
              </a:ext>
            </a:extLst>
          </p:cNvPr>
          <p:cNvSpPr>
            <a:spLocks noGrp="1"/>
          </p:cNvSpPr>
          <p:nvPr>
            <p:ph type="subTitle" idx="1"/>
          </p:nvPr>
        </p:nvSpPr>
        <p:spPr>
          <a:xfrm>
            <a:off x="934720" y="2631759"/>
            <a:ext cx="6725920" cy="1655762"/>
          </a:xfrm>
        </p:spPr>
        <p:txBody>
          <a:bodyPr>
            <a:noAutofit/>
          </a:bodyPr>
          <a:lstStyle/>
          <a:p>
            <a:pPr algn="l"/>
            <a:endParaRPr lang="en-US" sz="2000" dirty="0">
              <a:latin typeface="Museo Sans 300" panose="02000000000000000000" pitchFamily="50" charset="0"/>
            </a:endParaRPr>
          </a:p>
        </p:txBody>
      </p:sp>
      <p:sp>
        <p:nvSpPr>
          <p:cNvPr id="4" name="Title 1">
            <a:extLst>
              <a:ext uri="{FF2B5EF4-FFF2-40B4-BE49-F238E27FC236}">
                <a16:creationId xmlns:a16="http://schemas.microsoft.com/office/drawing/2014/main" id="{7E3712EC-989B-5AEA-D0AD-F8FB0CC59AE1}"/>
              </a:ext>
            </a:extLst>
          </p:cNvPr>
          <p:cNvSpPr txBox="1">
            <a:spLocks/>
          </p:cNvSpPr>
          <p:nvPr/>
        </p:nvSpPr>
        <p:spPr>
          <a:xfrm>
            <a:off x="2661920" y="304800"/>
            <a:ext cx="8778240" cy="5588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200" b="1" dirty="0">
                <a:solidFill>
                  <a:schemeClr val="bg1"/>
                </a:solidFill>
                <a:latin typeface="Arial" panose="020B0604020202020204" pitchFamily="34" charset="0"/>
                <a:cs typeface="Arial" panose="020B0604020202020204" pitchFamily="34" charset="0"/>
              </a:rPr>
              <a:t>Mobile Museum: Schools</a:t>
            </a:r>
          </a:p>
        </p:txBody>
      </p:sp>
      <p:pic>
        <p:nvPicPr>
          <p:cNvPr id="6" name="Picture 5">
            <a:extLst>
              <a:ext uri="{FF2B5EF4-FFF2-40B4-BE49-F238E27FC236}">
                <a16:creationId xmlns:a16="http://schemas.microsoft.com/office/drawing/2014/main" id="{19FA70CB-76CA-4D59-B65D-0345FF9DC768}"/>
              </a:ext>
            </a:extLst>
          </p:cNvPr>
          <p:cNvPicPr>
            <a:picLocks noChangeAspect="1"/>
          </p:cNvPicPr>
          <p:nvPr/>
        </p:nvPicPr>
        <p:blipFill>
          <a:blip r:embed="rId5"/>
          <a:stretch>
            <a:fillRect/>
          </a:stretch>
        </p:blipFill>
        <p:spPr>
          <a:xfrm>
            <a:off x="8443038" y="2570480"/>
            <a:ext cx="3697272" cy="2770602"/>
          </a:xfrm>
          <a:prstGeom prst="rect">
            <a:avLst/>
          </a:prstGeom>
        </p:spPr>
      </p:pic>
      <p:pic>
        <p:nvPicPr>
          <p:cNvPr id="11" name="Picture 10">
            <a:extLst>
              <a:ext uri="{FF2B5EF4-FFF2-40B4-BE49-F238E27FC236}">
                <a16:creationId xmlns:a16="http://schemas.microsoft.com/office/drawing/2014/main" id="{61B1B2F4-E6E8-4A15-83C6-90CF83D69FDD}"/>
              </a:ext>
            </a:extLst>
          </p:cNvPr>
          <p:cNvPicPr>
            <a:picLocks noChangeAspect="1"/>
          </p:cNvPicPr>
          <p:nvPr/>
        </p:nvPicPr>
        <p:blipFill>
          <a:blip r:embed="rId6"/>
          <a:stretch>
            <a:fillRect/>
          </a:stretch>
        </p:blipFill>
        <p:spPr>
          <a:xfrm>
            <a:off x="165501" y="2663443"/>
            <a:ext cx="3198565" cy="2398084"/>
          </a:xfrm>
          <a:prstGeom prst="rect">
            <a:avLst/>
          </a:prstGeom>
        </p:spPr>
      </p:pic>
    </p:spTree>
    <p:extLst>
      <p:ext uri="{BB962C8B-B14F-4D97-AF65-F5344CB8AC3E}">
        <p14:creationId xmlns:p14="http://schemas.microsoft.com/office/powerpoint/2010/main" val="681289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2838F-BC69-45E9-3A3C-6578D8D4B740}"/>
              </a:ext>
            </a:extLst>
          </p:cNvPr>
          <p:cNvSpPr>
            <a:spLocks noGrp="1"/>
          </p:cNvSpPr>
          <p:nvPr>
            <p:ph type="ctrTitle"/>
          </p:nvPr>
        </p:nvSpPr>
        <p:spPr>
          <a:xfrm>
            <a:off x="934720" y="2128520"/>
            <a:ext cx="9144000" cy="441960"/>
          </a:xfrm>
        </p:spPr>
        <p:txBody>
          <a:bodyPr>
            <a:normAutofit fontScale="90000"/>
          </a:bodyPr>
          <a:lstStyle/>
          <a:p>
            <a:pPr algn="l"/>
            <a:endParaRPr lang="en-US" sz="3200" b="1" dirty="0">
              <a:solidFill>
                <a:srgbClr val="1F2C5B"/>
              </a:solidFill>
              <a:latin typeface="Museo Sans 900" panose="02000000000000000000" pitchFamily="50" charset="0"/>
            </a:endParaRPr>
          </a:p>
        </p:txBody>
      </p:sp>
      <p:pic>
        <p:nvPicPr>
          <p:cNvPr id="5" name="Picture 4">
            <a:extLst>
              <a:ext uri="{FF2B5EF4-FFF2-40B4-BE49-F238E27FC236}">
                <a16:creationId xmlns:a16="http://schemas.microsoft.com/office/drawing/2014/main" id="{AA4A72C1-DD72-46D2-A524-7B72BE623C1E}"/>
              </a:ext>
            </a:extLst>
          </p:cNvPr>
          <p:cNvPicPr>
            <a:picLocks noChangeAspect="1"/>
          </p:cNvPicPr>
          <p:nvPr/>
        </p:nvPicPr>
        <p:blipFill>
          <a:blip r:embed="rId4"/>
          <a:stretch>
            <a:fillRect/>
          </a:stretch>
        </p:blipFill>
        <p:spPr>
          <a:xfrm>
            <a:off x="166370" y="1165707"/>
            <a:ext cx="6282383" cy="3535986"/>
          </a:xfrm>
          <a:prstGeom prst="rect">
            <a:avLst/>
          </a:prstGeom>
        </p:spPr>
      </p:pic>
      <p:sp>
        <p:nvSpPr>
          <p:cNvPr id="3" name="Subtitle 2">
            <a:extLst>
              <a:ext uri="{FF2B5EF4-FFF2-40B4-BE49-F238E27FC236}">
                <a16:creationId xmlns:a16="http://schemas.microsoft.com/office/drawing/2014/main" id="{C82E68C3-0746-1A98-D125-238881630F38}"/>
              </a:ext>
            </a:extLst>
          </p:cNvPr>
          <p:cNvSpPr>
            <a:spLocks noGrp="1"/>
          </p:cNvSpPr>
          <p:nvPr>
            <p:ph type="subTitle" idx="1"/>
          </p:nvPr>
        </p:nvSpPr>
        <p:spPr>
          <a:xfrm>
            <a:off x="934720" y="2631759"/>
            <a:ext cx="6725920" cy="1655762"/>
          </a:xfrm>
        </p:spPr>
        <p:txBody>
          <a:bodyPr>
            <a:noAutofit/>
          </a:bodyPr>
          <a:lstStyle/>
          <a:p>
            <a:pPr algn="l"/>
            <a:endParaRPr lang="en-US" sz="2000" dirty="0">
              <a:latin typeface="Museo Sans 300" panose="02000000000000000000" pitchFamily="50" charset="0"/>
            </a:endParaRPr>
          </a:p>
        </p:txBody>
      </p:sp>
      <p:sp>
        <p:nvSpPr>
          <p:cNvPr id="4" name="Title 1">
            <a:extLst>
              <a:ext uri="{FF2B5EF4-FFF2-40B4-BE49-F238E27FC236}">
                <a16:creationId xmlns:a16="http://schemas.microsoft.com/office/drawing/2014/main" id="{7E3712EC-989B-5AEA-D0AD-F8FB0CC59AE1}"/>
              </a:ext>
            </a:extLst>
          </p:cNvPr>
          <p:cNvSpPr txBox="1">
            <a:spLocks/>
          </p:cNvSpPr>
          <p:nvPr/>
        </p:nvSpPr>
        <p:spPr>
          <a:xfrm>
            <a:off x="2661920" y="304800"/>
            <a:ext cx="8778240" cy="5588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200" b="1" dirty="0">
                <a:solidFill>
                  <a:schemeClr val="bg1"/>
                </a:solidFill>
                <a:latin typeface="Arial" panose="020B0604020202020204" pitchFamily="34" charset="0"/>
                <a:cs typeface="Arial" panose="020B0604020202020204" pitchFamily="34" charset="0"/>
              </a:rPr>
              <a:t>Mobile Museum: Centerpiece of Ev</a:t>
            </a:r>
            <a:r>
              <a:rPr lang="en-US" sz="3200" b="1" dirty="0">
                <a:solidFill>
                  <a:schemeClr val="bg1"/>
                </a:solidFill>
                <a:latin typeface="Museo Sans 900" panose="02000000000000000000" pitchFamily="50" charset="0"/>
              </a:rPr>
              <a:t>ents</a:t>
            </a:r>
          </a:p>
        </p:txBody>
      </p:sp>
      <p:pic>
        <p:nvPicPr>
          <p:cNvPr id="7" name="Picture 6">
            <a:extLst>
              <a:ext uri="{FF2B5EF4-FFF2-40B4-BE49-F238E27FC236}">
                <a16:creationId xmlns:a16="http://schemas.microsoft.com/office/drawing/2014/main" id="{83D73E63-75DC-41CA-A357-1DB0F9574DD7}"/>
              </a:ext>
            </a:extLst>
          </p:cNvPr>
          <p:cNvPicPr>
            <a:picLocks noChangeAspect="1"/>
          </p:cNvPicPr>
          <p:nvPr/>
        </p:nvPicPr>
        <p:blipFill>
          <a:blip r:embed="rId5"/>
          <a:stretch>
            <a:fillRect/>
          </a:stretch>
        </p:blipFill>
        <p:spPr>
          <a:xfrm>
            <a:off x="6650182" y="1580554"/>
            <a:ext cx="5541818" cy="4156364"/>
          </a:xfrm>
          <a:prstGeom prst="rect">
            <a:avLst/>
          </a:prstGeom>
        </p:spPr>
      </p:pic>
      <p:pic>
        <p:nvPicPr>
          <p:cNvPr id="8" name="Picture 7">
            <a:extLst>
              <a:ext uri="{FF2B5EF4-FFF2-40B4-BE49-F238E27FC236}">
                <a16:creationId xmlns:a16="http://schemas.microsoft.com/office/drawing/2014/main" id="{DE6937A9-6921-4075-A291-C7E31AF61507}"/>
              </a:ext>
            </a:extLst>
          </p:cNvPr>
          <p:cNvPicPr>
            <a:picLocks noChangeAspect="1"/>
          </p:cNvPicPr>
          <p:nvPr/>
        </p:nvPicPr>
        <p:blipFill>
          <a:blip r:embed="rId6"/>
          <a:stretch>
            <a:fillRect/>
          </a:stretch>
        </p:blipFill>
        <p:spPr>
          <a:xfrm>
            <a:off x="166370" y="4762972"/>
            <a:ext cx="3001371" cy="2000914"/>
          </a:xfrm>
          <a:prstGeom prst="rect">
            <a:avLst/>
          </a:prstGeom>
          <a:ln w="3175">
            <a:solidFill>
              <a:prstClr val="black"/>
            </a:solidFill>
          </a:ln>
        </p:spPr>
      </p:pic>
      <p:pic>
        <p:nvPicPr>
          <p:cNvPr id="9" name="Picture 8">
            <a:extLst>
              <a:ext uri="{FF2B5EF4-FFF2-40B4-BE49-F238E27FC236}">
                <a16:creationId xmlns:a16="http://schemas.microsoft.com/office/drawing/2014/main" id="{6CABAB3D-4AEF-4AA7-85DB-9EA7BDF0E41D}"/>
              </a:ext>
            </a:extLst>
          </p:cNvPr>
          <p:cNvPicPr>
            <a:picLocks noChangeAspect="1"/>
          </p:cNvPicPr>
          <p:nvPr/>
        </p:nvPicPr>
        <p:blipFill>
          <a:blip r:embed="rId7"/>
          <a:stretch>
            <a:fillRect/>
          </a:stretch>
        </p:blipFill>
        <p:spPr>
          <a:xfrm>
            <a:off x="3274558" y="4844076"/>
            <a:ext cx="3268807" cy="1838705"/>
          </a:xfrm>
          <a:prstGeom prst="rect">
            <a:avLst/>
          </a:prstGeom>
        </p:spPr>
      </p:pic>
    </p:spTree>
    <p:extLst>
      <p:ext uri="{BB962C8B-B14F-4D97-AF65-F5344CB8AC3E}">
        <p14:creationId xmlns:p14="http://schemas.microsoft.com/office/powerpoint/2010/main" val="1632184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2838F-BC69-45E9-3A3C-6578D8D4B740}"/>
              </a:ext>
            </a:extLst>
          </p:cNvPr>
          <p:cNvSpPr>
            <a:spLocks noGrp="1"/>
          </p:cNvSpPr>
          <p:nvPr>
            <p:ph type="ctrTitle"/>
          </p:nvPr>
        </p:nvSpPr>
        <p:spPr>
          <a:xfrm>
            <a:off x="934720" y="2128520"/>
            <a:ext cx="9144000" cy="441960"/>
          </a:xfrm>
        </p:spPr>
        <p:txBody>
          <a:bodyPr>
            <a:normAutofit fontScale="90000"/>
          </a:bodyPr>
          <a:lstStyle/>
          <a:p>
            <a:pPr algn="l"/>
            <a:endParaRPr lang="en-US" sz="3200" b="1" dirty="0">
              <a:solidFill>
                <a:srgbClr val="1F2C5B"/>
              </a:solidFill>
              <a:latin typeface="Museo Sans 900" panose="02000000000000000000" pitchFamily="50" charset="0"/>
            </a:endParaRPr>
          </a:p>
        </p:txBody>
      </p:sp>
      <p:sp>
        <p:nvSpPr>
          <p:cNvPr id="3" name="Subtitle 2">
            <a:extLst>
              <a:ext uri="{FF2B5EF4-FFF2-40B4-BE49-F238E27FC236}">
                <a16:creationId xmlns:a16="http://schemas.microsoft.com/office/drawing/2014/main" id="{C82E68C3-0746-1A98-D125-238881630F38}"/>
              </a:ext>
            </a:extLst>
          </p:cNvPr>
          <p:cNvSpPr>
            <a:spLocks noGrp="1"/>
          </p:cNvSpPr>
          <p:nvPr>
            <p:ph type="subTitle" idx="1"/>
          </p:nvPr>
        </p:nvSpPr>
        <p:spPr>
          <a:xfrm>
            <a:off x="934720" y="2631759"/>
            <a:ext cx="6725920" cy="1655762"/>
          </a:xfrm>
        </p:spPr>
        <p:txBody>
          <a:bodyPr>
            <a:noAutofit/>
          </a:bodyPr>
          <a:lstStyle/>
          <a:p>
            <a:pPr algn="l"/>
            <a:endParaRPr lang="en-US" sz="2000" dirty="0">
              <a:latin typeface="Museo Sans 300" panose="02000000000000000000" pitchFamily="50" charset="0"/>
            </a:endParaRPr>
          </a:p>
        </p:txBody>
      </p:sp>
      <p:sp>
        <p:nvSpPr>
          <p:cNvPr id="4" name="Title 1">
            <a:extLst>
              <a:ext uri="{FF2B5EF4-FFF2-40B4-BE49-F238E27FC236}">
                <a16:creationId xmlns:a16="http://schemas.microsoft.com/office/drawing/2014/main" id="{7E3712EC-989B-5AEA-D0AD-F8FB0CC59AE1}"/>
              </a:ext>
            </a:extLst>
          </p:cNvPr>
          <p:cNvSpPr txBox="1">
            <a:spLocks/>
          </p:cNvSpPr>
          <p:nvPr/>
        </p:nvSpPr>
        <p:spPr>
          <a:xfrm>
            <a:off x="2661920" y="304800"/>
            <a:ext cx="8778240" cy="5588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200" b="1" dirty="0">
                <a:solidFill>
                  <a:schemeClr val="bg1"/>
                </a:solidFill>
                <a:latin typeface="Arial" panose="020B0604020202020204" pitchFamily="34" charset="0"/>
                <a:cs typeface="Arial" panose="020B0604020202020204" pitchFamily="34" charset="0"/>
              </a:rPr>
              <a:t>Marketing and Partner Messaging</a:t>
            </a:r>
          </a:p>
        </p:txBody>
      </p:sp>
      <p:pic>
        <p:nvPicPr>
          <p:cNvPr id="10" name="Picture 9">
            <a:extLst>
              <a:ext uri="{FF2B5EF4-FFF2-40B4-BE49-F238E27FC236}">
                <a16:creationId xmlns:a16="http://schemas.microsoft.com/office/drawing/2014/main" id="{D939D04C-4108-4FC1-9B6C-66E8AC218F81}"/>
              </a:ext>
            </a:extLst>
          </p:cNvPr>
          <p:cNvPicPr>
            <a:picLocks noChangeAspect="1"/>
          </p:cNvPicPr>
          <p:nvPr/>
        </p:nvPicPr>
        <p:blipFill>
          <a:blip r:embed="rId4"/>
          <a:stretch>
            <a:fillRect/>
          </a:stretch>
        </p:blipFill>
        <p:spPr>
          <a:xfrm>
            <a:off x="7365534" y="1199490"/>
            <a:ext cx="4074626" cy="5451611"/>
          </a:xfrm>
          <a:prstGeom prst="rect">
            <a:avLst/>
          </a:prstGeom>
        </p:spPr>
      </p:pic>
      <p:pic>
        <p:nvPicPr>
          <p:cNvPr id="11" name="Picture 10">
            <a:extLst>
              <a:ext uri="{FF2B5EF4-FFF2-40B4-BE49-F238E27FC236}">
                <a16:creationId xmlns:a16="http://schemas.microsoft.com/office/drawing/2014/main" id="{65471697-D363-48D1-A4CE-F9FF3483283D}"/>
              </a:ext>
            </a:extLst>
          </p:cNvPr>
          <p:cNvPicPr>
            <a:picLocks noChangeAspect="1"/>
          </p:cNvPicPr>
          <p:nvPr/>
        </p:nvPicPr>
        <p:blipFill>
          <a:blip r:embed="rId5"/>
          <a:stretch>
            <a:fillRect/>
          </a:stretch>
        </p:blipFill>
        <p:spPr>
          <a:xfrm>
            <a:off x="158200" y="1236495"/>
            <a:ext cx="6855628" cy="5139919"/>
          </a:xfrm>
          <a:prstGeom prst="rect">
            <a:avLst/>
          </a:prstGeom>
        </p:spPr>
      </p:pic>
    </p:spTree>
    <p:extLst>
      <p:ext uri="{BB962C8B-B14F-4D97-AF65-F5344CB8AC3E}">
        <p14:creationId xmlns:p14="http://schemas.microsoft.com/office/powerpoint/2010/main" val="1253357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2838F-BC69-45E9-3A3C-6578D8D4B740}"/>
              </a:ext>
            </a:extLst>
          </p:cNvPr>
          <p:cNvSpPr>
            <a:spLocks noGrp="1"/>
          </p:cNvSpPr>
          <p:nvPr>
            <p:ph type="ctrTitle"/>
          </p:nvPr>
        </p:nvSpPr>
        <p:spPr>
          <a:xfrm>
            <a:off x="5520941" y="2360823"/>
            <a:ext cx="1153236" cy="1466460"/>
          </a:xfrm>
        </p:spPr>
        <p:txBody>
          <a:bodyPr>
            <a:noAutofit/>
          </a:bodyPr>
          <a:lstStyle/>
          <a:p>
            <a:pPr algn="l"/>
            <a:br>
              <a:rPr lang="en-US" sz="3200" b="1" dirty="0">
                <a:solidFill>
                  <a:srgbClr val="1F2C5B"/>
                </a:solidFill>
                <a:latin typeface="Museo Sans 900" panose="02000000000000000000" pitchFamily="50" charset="0"/>
              </a:rPr>
            </a:br>
            <a:br>
              <a:rPr lang="en-US" sz="3200" b="1" dirty="0">
                <a:solidFill>
                  <a:srgbClr val="1F2C5B"/>
                </a:solidFill>
                <a:latin typeface="Museo Sans 900" panose="02000000000000000000" pitchFamily="50" charset="0"/>
              </a:rPr>
            </a:br>
            <a:br>
              <a:rPr lang="en-US" sz="3200" b="1" dirty="0">
                <a:solidFill>
                  <a:srgbClr val="1F2C5B"/>
                </a:solidFill>
                <a:latin typeface="Museo Sans 900" panose="02000000000000000000" pitchFamily="50" charset="0"/>
              </a:rPr>
            </a:br>
            <a:br>
              <a:rPr lang="en-US" sz="3200" b="1" dirty="0">
                <a:solidFill>
                  <a:srgbClr val="1F2C5B"/>
                </a:solidFill>
                <a:latin typeface="Museo Sans 900" panose="02000000000000000000" pitchFamily="50" charset="0"/>
              </a:rPr>
            </a:br>
            <a:br>
              <a:rPr lang="en-US" sz="3200" b="1" dirty="0">
                <a:solidFill>
                  <a:srgbClr val="1F2C5B"/>
                </a:solidFill>
                <a:latin typeface="Museo Sans 900" panose="02000000000000000000" pitchFamily="50" charset="0"/>
              </a:rPr>
            </a:br>
            <a:br>
              <a:rPr lang="en-US" sz="3200" b="1" i="1" dirty="0">
                <a:solidFill>
                  <a:srgbClr val="1F2C5B"/>
                </a:solidFill>
                <a:latin typeface="Museo Sans 900" panose="02000000000000000000" pitchFamily="50" charset="0"/>
              </a:rPr>
            </a:br>
            <a:r>
              <a:rPr lang="en-US" sz="3200" b="1" i="1" dirty="0">
                <a:solidFill>
                  <a:srgbClr val="1F2C5B"/>
                </a:solidFill>
                <a:latin typeface="Museo Sans 900" panose="02000000000000000000" pitchFamily="50" charset="0"/>
              </a:rPr>
              <a:t> </a:t>
            </a:r>
            <a:r>
              <a:rPr lang="en-US" sz="2800" b="1" i="1" dirty="0">
                <a:solidFill>
                  <a:srgbClr val="1F2C5B"/>
                </a:solidFill>
                <a:latin typeface="Museo Sans 900" panose="02000000000000000000" pitchFamily="50" charset="0"/>
              </a:rPr>
              <a:t>2026</a:t>
            </a:r>
          </a:p>
        </p:txBody>
      </p:sp>
      <p:pic>
        <p:nvPicPr>
          <p:cNvPr id="6" name="Picture 5">
            <a:extLst>
              <a:ext uri="{FF2B5EF4-FFF2-40B4-BE49-F238E27FC236}">
                <a16:creationId xmlns:a16="http://schemas.microsoft.com/office/drawing/2014/main" id="{07DA77F5-87DC-43A0-BB42-4921F3D4DEC0}"/>
              </a:ext>
            </a:extLst>
          </p:cNvPr>
          <p:cNvPicPr>
            <a:picLocks noChangeAspect="1"/>
          </p:cNvPicPr>
          <p:nvPr/>
        </p:nvPicPr>
        <p:blipFill>
          <a:blip r:embed="rId4"/>
          <a:stretch>
            <a:fillRect/>
          </a:stretch>
        </p:blipFill>
        <p:spPr>
          <a:xfrm>
            <a:off x="295438" y="4490022"/>
            <a:ext cx="3233393" cy="2052402"/>
          </a:xfrm>
          <a:prstGeom prst="rect">
            <a:avLst/>
          </a:prstGeom>
        </p:spPr>
      </p:pic>
      <p:pic>
        <p:nvPicPr>
          <p:cNvPr id="15" name="Picture 14">
            <a:extLst>
              <a:ext uri="{FF2B5EF4-FFF2-40B4-BE49-F238E27FC236}">
                <a16:creationId xmlns:a16="http://schemas.microsoft.com/office/drawing/2014/main" id="{53BABEDF-63F1-4BBC-981E-73A4920C7D2E}"/>
              </a:ext>
            </a:extLst>
          </p:cNvPr>
          <p:cNvPicPr>
            <a:picLocks noChangeAspect="1"/>
          </p:cNvPicPr>
          <p:nvPr/>
        </p:nvPicPr>
        <p:blipFill>
          <a:blip r:embed="rId5"/>
          <a:stretch>
            <a:fillRect/>
          </a:stretch>
        </p:blipFill>
        <p:spPr>
          <a:xfrm>
            <a:off x="4164610" y="4478659"/>
            <a:ext cx="3233393" cy="2155595"/>
          </a:xfrm>
          <a:prstGeom prst="rect">
            <a:avLst/>
          </a:prstGeom>
        </p:spPr>
      </p:pic>
      <p:sp>
        <p:nvSpPr>
          <p:cNvPr id="3" name="Subtitle 2">
            <a:extLst>
              <a:ext uri="{FF2B5EF4-FFF2-40B4-BE49-F238E27FC236}">
                <a16:creationId xmlns:a16="http://schemas.microsoft.com/office/drawing/2014/main" id="{C82E68C3-0746-1A98-D125-238881630F38}"/>
              </a:ext>
            </a:extLst>
          </p:cNvPr>
          <p:cNvSpPr>
            <a:spLocks noGrp="1"/>
          </p:cNvSpPr>
          <p:nvPr>
            <p:ph type="subTitle" idx="1"/>
          </p:nvPr>
        </p:nvSpPr>
        <p:spPr>
          <a:xfrm>
            <a:off x="5015662" y="4934151"/>
            <a:ext cx="6725920" cy="1655762"/>
          </a:xfrm>
        </p:spPr>
        <p:txBody>
          <a:bodyPr>
            <a:noAutofit/>
          </a:bodyPr>
          <a:lstStyle/>
          <a:p>
            <a:pPr algn="l"/>
            <a:endParaRPr lang="en-US" sz="2000" dirty="0">
              <a:latin typeface="Museo Sans 300" panose="02000000000000000000" pitchFamily="50" charset="0"/>
            </a:endParaRPr>
          </a:p>
        </p:txBody>
      </p:sp>
      <p:sp>
        <p:nvSpPr>
          <p:cNvPr id="4" name="Title 1">
            <a:extLst>
              <a:ext uri="{FF2B5EF4-FFF2-40B4-BE49-F238E27FC236}">
                <a16:creationId xmlns:a16="http://schemas.microsoft.com/office/drawing/2014/main" id="{7E3712EC-989B-5AEA-D0AD-F8FB0CC59AE1}"/>
              </a:ext>
            </a:extLst>
          </p:cNvPr>
          <p:cNvSpPr txBox="1">
            <a:spLocks/>
          </p:cNvSpPr>
          <p:nvPr/>
        </p:nvSpPr>
        <p:spPr>
          <a:xfrm>
            <a:off x="2661920" y="304800"/>
            <a:ext cx="8778240" cy="5588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200" b="1" dirty="0">
                <a:solidFill>
                  <a:schemeClr val="bg1"/>
                </a:solidFill>
                <a:latin typeface="Arial" panose="020B0604020202020204" pitchFamily="34" charset="0"/>
                <a:cs typeface="Arial" panose="020B0604020202020204" pitchFamily="34" charset="0"/>
              </a:rPr>
              <a:t>Signature Events and Conferences</a:t>
            </a:r>
          </a:p>
        </p:txBody>
      </p:sp>
      <p:pic>
        <p:nvPicPr>
          <p:cNvPr id="5" name="Picture 4">
            <a:extLst>
              <a:ext uri="{FF2B5EF4-FFF2-40B4-BE49-F238E27FC236}">
                <a16:creationId xmlns:a16="http://schemas.microsoft.com/office/drawing/2014/main" id="{CE4B526E-DB25-4339-BA98-053F218352D2}"/>
              </a:ext>
            </a:extLst>
          </p:cNvPr>
          <p:cNvPicPr>
            <a:picLocks noChangeAspect="1"/>
          </p:cNvPicPr>
          <p:nvPr/>
        </p:nvPicPr>
        <p:blipFill>
          <a:blip r:embed="rId6"/>
          <a:stretch>
            <a:fillRect/>
          </a:stretch>
        </p:blipFill>
        <p:spPr>
          <a:xfrm>
            <a:off x="206740" y="1217132"/>
            <a:ext cx="5025497" cy="3140935"/>
          </a:xfrm>
          <a:prstGeom prst="rect">
            <a:avLst/>
          </a:prstGeom>
        </p:spPr>
      </p:pic>
      <p:pic>
        <p:nvPicPr>
          <p:cNvPr id="8" name="Picture 7">
            <a:extLst>
              <a:ext uri="{FF2B5EF4-FFF2-40B4-BE49-F238E27FC236}">
                <a16:creationId xmlns:a16="http://schemas.microsoft.com/office/drawing/2014/main" id="{7F0B09B0-350A-4DC5-9758-0E2806A7159B}"/>
              </a:ext>
            </a:extLst>
          </p:cNvPr>
          <p:cNvPicPr>
            <a:picLocks noChangeAspect="1"/>
          </p:cNvPicPr>
          <p:nvPr/>
        </p:nvPicPr>
        <p:blipFill rotWithShape="1">
          <a:blip r:embed="rId7"/>
          <a:srcRect t="4372"/>
          <a:stretch/>
        </p:blipFill>
        <p:spPr>
          <a:xfrm>
            <a:off x="6959765" y="1212073"/>
            <a:ext cx="5088344" cy="3230958"/>
          </a:xfrm>
          <a:prstGeom prst="rect">
            <a:avLst/>
          </a:prstGeom>
        </p:spPr>
      </p:pic>
      <p:pic>
        <p:nvPicPr>
          <p:cNvPr id="12" name="Picture 11">
            <a:extLst>
              <a:ext uri="{FF2B5EF4-FFF2-40B4-BE49-F238E27FC236}">
                <a16:creationId xmlns:a16="http://schemas.microsoft.com/office/drawing/2014/main" id="{8CA9129D-FE7D-44AE-9C20-A8EC2A85C615}"/>
              </a:ext>
            </a:extLst>
          </p:cNvPr>
          <p:cNvPicPr>
            <a:picLocks noChangeAspect="1"/>
          </p:cNvPicPr>
          <p:nvPr/>
        </p:nvPicPr>
        <p:blipFill>
          <a:blip r:embed="rId8"/>
          <a:stretch>
            <a:fillRect/>
          </a:stretch>
        </p:blipFill>
        <p:spPr>
          <a:xfrm>
            <a:off x="5689549" y="2323397"/>
            <a:ext cx="773041" cy="756014"/>
          </a:xfrm>
          <a:prstGeom prst="rect">
            <a:avLst/>
          </a:prstGeom>
        </p:spPr>
      </p:pic>
      <p:sp>
        <p:nvSpPr>
          <p:cNvPr id="13" name="TextBox 12">
            <a:extLst>
              <a:ext uri="{FF2B5EF4-FFF2-40B4-BE49-F238E27FC236}">
                <a16:creationId xmlns:a16="http://schemas.microsoft.com/office/drawing/2014/main" id="{9D6BF2AD-2188-49D6-9CC3-4B51A749764C}"/>
              </a:ext>
            </a:extLst>
          </p:cNvPr>
          <p:cNvSpPr txBox="1"/>
          <p:nvPr/>
        </p:nvSpPr>
        <p:spPr>
          <a:xfrm>
            <a:off x="5623155" y="1800177"/>
            <a:ext cx="915635" cy="523220"/>
          </a:xfrm>
          <a:prstGeom prst="rect">
            <a:avLst/>
          </a:prstGeom>
          <a:noFill/>
        </p:spPr>
        <p:txBody>
          <a:bodyPr wrap="none" rtlCol="0">
            <a:spAutoFit/>
          </a:bodyPr>
          <a:lstStyle/>
          <a:p>
            <a:r>
              <a:rPr lang="en-US" sz="2800" b="1" i="1" dirty="0">
                <a:solidFill>
                  <a:schemeClr val="accent1">
                    <a:lumMod val="50000"/>
                  </a:schemeClr>
                </a:solidFill>
              </a:rPr>
              <a:t>1776</a:t>
            </a:r>
          </a:p>
        </p:txBody>
      </p:sp>
      <p:pic>
        <p:nvPicPr>
          <p:cNvPr id="1026" name="Picture 2" descr="Huntington Beach 4th of July Events | Independence Day in Surf City">
            <a:extLst>
              <a:ext uri="{FF2B5EF4-FFF2-40B4-BE49-F238E27FC236}">
                <a16:creationId xmlns:a16="http://schemas.microsoft.com/office/drawing/2014/main" id="{8B01F1C6-3E40-49E2-9E14-4982B77C24D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88505" y="4490022"/>
            <a:ext cx="3242524" cy="2156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646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2838F-BC69-45E9-3A3C-6578D8D4B740}"/>
              </a:ext>
            </a:extLst>
          </p:cNvPr>
          <p:cNvSpPr>
            <a:spLocks noGrp="1"/>
          </p:cNvSpPr>
          <p:nvPr>
            <p:ph type="ctrTitle"/>
          </p:nvPr>
        </p:nvSpPr>
        <p:spPr>
          <a:xfrm>
            <a:off x="5520941" y="2360823"/>
            <a:ext cx="1153236" cy="1466460"/>
          </a:xfrm>
        </p:spPr>
        <p:txBody>
          <a:bodyPr>
            <a:noAutofit/>
          </a:bodyPr>
          <a:lstStyle/>
          <a:p>
            <a:pPr algn="l"/>
            <a:br>
              <a:rPr lang="en-US" sz="3200" b="1" dirty="0">
                <a:solidFill>
                  <a:srgbClr val="1F2C5B"/>
                </a:solidFill>
                <a:latin typeface="Museo Sans 900" panose="02000000000000000000" pitchFamily="50" charset="0"/>
              </a:rPr>
            </a:br>
            <a:br>
              <a:rPr lang="en-US" sz="3200" b="1" dirty="0">
                <a:solidFill>
                  <a:srgbClr val="1F2C5B"/>
                </a:solidFill>
                <a:latin typeface="Museo Sans 900" panose="02000000000000000000" pitchFamily="50" charset="0"/>
              </a:rPr>
            </a:br>
            <a:br>
              <a:rPr lang="en-US" sz="3200" b="1" dirty="0">
                <a:solidFill>
                  <a:srgbClr val="1F2C5B"/>
                </a:solidFill>
                <a:latin typeface="Museo Sans 900" panose="02000000000000000000" pitchFamily="50" charset="0"/>
              </a:rPr>
            </a:br>
            <a:br>
              <a:rPr lang="en-US" sz="3200" b="1" dirty="0">
                <a:solidFill>
                  <a:srgbClr val="1F2C5B"/>
                </a:solidFill>
                <a:latin typeface="Museo Sans 900" panose="02000000000000000000" pitchFamily="50" charset="0"/>
              </a:rPr>
            </a:br>
            <a:br>
              <a:rPr lang="en-US" sz="3200" b="1" dirty="0">
                <a:solidFill>
                  <a:srgbClr val="1F2C5B"/>
                </a:solidFill>
                <a:latin typeface="Museo Sans 900" panose="02000000000000000000" pitchFamily="50" charset="0"/>
              </a:rPr>
            </a:br>
            <a:br>
              <a:rPr lang="en-US" sz="3200" b="1" i="1" dirty="0">
                <a:solidFill>
                  <a:srgbClr val="1F2C5B"/>
                </a:solidFill>
                <a:latin typeface="Museo Sans 900" panose="02000000000000000000" pitchFamily="50" charset="0"/>
              </a:rPr>
            </a:br>
            <a:r>
              <a:rPr lang="en-US" sz="3200" b="1" i="1" dirty="0">
                <a:solidFill>
                  <a:srgbClr val="1F2C5B"/>
                </a:solidFill>
                <a:latin typeface="Museo Sans 900" panose="02000000000000000000" pitchFamily="50" charset="0"/>
              </a:rPr>
              <a:t> </a:t>
            </a:r>
            <a:endParaRPr lang="en-US" sz="2800" b="1" i="1" dirty="0">
              <a:solidFill>
                <a:srgbClr val="1F2C5B"/>
              </a:solidFill>
              <a:latin typeface="Museo Sans 900" panose="02000000000000000000" pitchFamily="50" charset="0"/>
            </a:endParaRPr>
          </a:p>
        </p:txBody>
      </p:sp>
      <p:sp>
        <p:nvSpPr>
          <p:cNvPr id="3" name="Subtitle 2">
            <a:extLst>
              <a:ext uri="{FF2B5EF4-FFF2-40B4-BE49-F238E27FC236}">
                <a16:creationId xmlns:a16="http://schemas.microsoft.com/office/drawing/2014/main" id="{C82E68C3-0746-1A98-D125-238881630F38}"/>
              </a:ext>
            </a:extLst>
          </p:cNvPr>
          <p:cNvSpPr>
            <a:spLocks noGrp="1"/>
          </p:cNvSpPr>
          <p:nvPr>
            <p:ph type="subTitle" idx="1"/>
          </p:nvPr>
        </p:nvSpPr>
        <p:spPr>
          <a:xfrm>
            <a:off x="218588" y="5736946"/>
            <a:ext cx="10816356" cy="983139"/>
          </a:xfrm>
        </p:spPr>
        <p:txBody>
          <a:bodyPr>
            <a:noAutofit/>
          </a:bodyPr>
          <a:lstStyle/>
          <a:p>
            <a:pPr marL="342900" indent="-342900" algn="l">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7E3712EC-989B-5AEA-D0AD-F8FB0CC59AE1}"/>
              </a:ext>
            </a:extLst>
          </p:cNvPr>
          <p:cNvSpPr txBox="1">
            <a:spLocks/>
          </p:cNvSpPr>
          <p:nvPr/>
        </p:nvSpPr>
        <p:spPr>
          <a:xfrm>
            <a:off x="2661920" y="304800"/>
            <a:ext cx="8778240" cy="5588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200" b="1" dirty="0">
                <a:solidFill>
                  <a:schemeClr val="bg1"/>
                </a:solidFill>
                <a:latin typeface="Arial" panose="020B0604020202020204" pitchFamily="34" charset="0"/>
                <a:cs typeface="Arial" panose="020B0604020202020204" pitchFamily="34" charset="0"/>
              </a:rPr>
              <a:t>A Common Cause To All</a:t>
            </a:r>
          </a:p>
        </p:txBody>
      </p:sp>
      <p:pic>
        <p:nvPicPr>
          <p:cNvPr id="5" name="Picture 4">
            <a:extLst>
              <a:ext uri="{FF2B5EF4-FFF2-40B4-BE49-F238E27FC236}">
                <a16:creationId xmlns:a16="http://schemas.microsoft.com/office/drawing/2014/main" id="{2A16CC44-9760-45D8-B2AB-A8E4D3FD90AA}"/>
              </a:ext>
            </a:extLst>
          </p:cNvPr>
          <p:cNvPicPr>
            <a:picLocks noChangeAspect="1"/>
          </p:cNvPicPr>
          <p:nvPr/>
        </p:nvPicPr>
        <p:blipFill>
          <a:blip r:embed="rId4"/>
          <a:stretch>
            <a:fillRect/>
          </a:stretch>
        </p:blipFill>
        <p:spPr>
          <a:xfrm>
            <a:off x="104791" y="1287262"/>
            <a:ext cx="3588320" cy="2391363"/>
          </a:xfrm>
          <a:prstGeom prst="rect">
            <a:avLst/>
          </a:prstGeom>
        </p:spPr>
      </p:pic>
      <p:pic>
        <p:nvPicPr>
          <p:cNvPr id="6" name="Picture 5">
            <a:extLst>
              <a:ext uri="{FF2B5EF4-FFF2-40B4-BE49-F238E27FC236}">
                <a16:creationId xmlns:a16="http://schemas.microsoft.com/office/drawing/2014/main" id="{5CE3D553-B034-410E-9B09-13DCB1F25008}"/>
              </a:ext>
            </a:extLst>
          </p:cNvPr>
          <p:cNvPicPr>
            <a:picLocks noChangeAspect="1"/>
          </p:cNvPicPr>
          <p:nvPr/>
        </p:nvPicPr>
        <p:blipFill rotWithShape="1">
          <a:blip r:embed="rId5"/>
          <a:srcRect t="11404" r="5667"/>
          <a:stretch/>
        </p:blipFill>
        <p:spPr>
          <a:xfrm flipH="1">
            <a:off x="9442222" y="1231962"/>
            <a:ext cx="2644987" cy="3724181"/>
          </a:xfrm>
          <a:prstGeom prst="rect">
            <a:avLst/>
          </a:prstGeom>
        </p:spPr>
      </p:pic>
      <p:pic>
        <p:nvPicPr>
          <p:cNvPr id="10" name="Picture 9">
            <a:extLst>
              <a:ext uri="{FF2B5EF4-FFF2-40B4-BE49-F238E27FC236}">
                <a16:creationId xmlns:a16="http://schemas.microsoft.com/office/drawing/2014/main" id="{D5A47256-336A-4AEF-858C-F30C0D3D2824}"/>
              </a:ext>
            </a:extLst>
          </p:cNvPr>
          <p:cNvPicPr>
            <a:picLocks noChangeAspect="1"/>
          </p:cNvPicPr>
          <p:nvPr/>
        </p:nvPicPr>
        <p:blipFill>
          <a:blip r:embed="rId6"/>
          <a:stretch>
            <a:fillRect/>
          </a:stretch>
        </p:blipFill>
        <p:spPr>
          <a:xfrm>
            <a:off x="6320375" y="2056023"/>
            <a:ext cx="2999718" cy="4497177"/>
          </a:xfrm>
          <a:prstGeom prst="rect">
            <a:avLst/>
          </a:prstGeom>
        </p:spPr>
      </p:pic>
      <p:pic>
        <p:nvPicPr>
          <p:cNvPr id="9" name="Picture 8">
            <a:extLst>
              <a:ext uri="{FF2B5EF4-FFF2-40B4-BE49-F238E27FC236}">
                <a16:creationId xmlns:a16="http://schemas.microsoft.com/office/drawing/2014/main" id="{EF1F3399-08EF-4CFD-9C17-25A8AB54BF7E}"/>
              </a:ext>
            </a:extLst>
          </p:cNvPr>
          <p:cNvPicPr>
            <a:picLocks noChangeAspect="1"/>
          </p:cNvPicPr>
          <p:nvPr/>
        </p:nvPicPr>
        <p:blipFill>
          <a:blip r:embed="rId7"/>
          <a:stretch>
            <a:fillRect/>
          </a:stretch>
        </p:blipFill>
        <p:spPr>
          <a:xfrm>
            <a:off x="218588" y="3958460"/>
            <a:ext cx="4122593" cy="2671418"/>
          </a:xfrm>
          <a:prstGeom prst="rect">
            <a:avLst/>
          </a:prstGeom>
        </p:spPr>
      </p:pic>
      <p:pic>
        <p:nvPicPr>
          <p:cNvPr id="7" name="Picture 6">
            <a:extLst>
              <a:ext uri="{FF2B5EF4-FFF2-40B4-BE49-F238E27FC236}">
                <a16:creationId xmlns:a16="http://schemas.microsoft.com/office/drawing/2014/main" id="{BBD76B99-59B2-413E-93DB-38EB1E6EEB8D}"/>
              </a:ext>
            </a:extLst>
          </p:cNvPr>
          <p:cNvPicPr>
            <a:picLocks noChangeAspect="1"/>
          </p:cNvPicPr>
          <p:nvPr/>
        </p:nvPicPr>
        <p:blipFill rotWithShape="1">
          <a:blip r:embed="rId8"/>
          <a:srcRect l="24188" b="9182"/>
          <a:stretch/>
        </p:blipFill>
        <p:spPr>
          <a:xfrm>
            <a:off x="4192669" y="1231962"/>
            <a:ext cx="2011875" cy="3613212"/>
          </a:xfrm>
          <a:prstGeom prst="rect">
            <a:avLst/>
          </a:prstGeom>
        </p:spPr>
      </p:pic>
    </p:spTree>
    <p:extLst>
      <p:ext uri="{BB962C8B-B14F-4D97-AF65-F5344CB8AC3E}">
        <p14:creationId xmlns:p14="http://schemas.microsoft.com/office/powerpoint/2010/main" val="169842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2838F-BC69-45E9-3A3C-6578D8D4B740}"/>
              </a:ext>
            </a:extLst>
          </p:cNvPr>
          <p:cNvSpPr>
            <a:spLocks noGrp="1"/>
          </p:cNvSpPr>
          <p:nvPr>
            <p:ph type="ctrTitle"/>
          </p:nvPr>
        </p:nvSpPr>
        <p:spPr>
          <a:xfrm>
            <a:off x="5520941" y="2360823"/>
            <a:ext cx="1153236" cy="1466460"/>
          </a:xfrm>
        </p:spPr>
        <p:txBody>
          <a:bodyPr>
            <a:noAutofit/>
          </a:bodyPr>
          <a:lstStyle/>
          <a:p>
            <a:pPr algn="l"/>
            <a:br>
              <a:rPr lang="en-US" sz="3200" b="1" dirty="0">
                <a:solidFill>
                  <a:srgbClr val="1F2C5B"/>
                </a:solidFill>
                <a:latin typeface="Museo Sans 900" panose="02000000000000000000" pitchFamily="50" charset="0"/>
              </a:rPr>
            </a:br>
            <a:br>
              <a:rPr lang="en-US" sz="3200" b="1" dirty="0">
                <a:solidFill>
                  <a:srgbClr val="1F2C5B"/>
                </a:solidFill>
                <a:latin typeface="Museo Sans 900" panose="02000000000000000000" pitchFamily="50" charset="0"/>
              </a:rPr>
            </a:br>
            <a:br>
              <a:rPr lang="en-US" sz="3200" b="1" dirty="0">
                <a:solidFill>
                  <a:srgbClr val="1F2C5B"/>
                </a:solidFill>
                <a:latin typeface="Museo Sans 900" panose="02000000000000000000" pitchFamily="50" charset="0"/>
              </a:rPr>
            </a:br>
            <a:br>
              <a:rPr lang="en-US" sz="3200" b="1" dirty="0">
                <a:solidFill>
                  <a:srgbClr val="1F2C5B"/>
                </a:solidFill>
                <a:latin typeface="Museo Sans 900" panose="02000000000000000000" pitchFamily="50" charset="0"/>
              </a:rPr>
            </a:br>
            <a:br>
              <a:rPr lang="en-US" sz="3200" b="1" dirty="0">
                <a:solidFill>
                  <a:srgbClr val="1F2C5B"/>
                </a:solidFill>
                <a:latin typeface="Museo Sans 900" panose="02000000000000000000" pitchFamily="50" charset="0"/>
              </a:rPr>
            </a:br>
            <a:br>
              <a:rPr lang="en-US" sz="3200" b="1" i="1" dirty="0">
                <a:solidFill>
                  <a:srgbClr val="1F2C5B"/>
                </a:solidFill>
                <a:latin typeface="Museo Sans 900" panose="02000000000000000000" pitchFamily="50" charset="0"/>
              </a:rPr>
            </a:br>
            <a:r>
              <a:rPr lang="en-US" sz="3200" b="1" i="1" dirty="0">
                <a:solidFill>
                  <a:srgbClr val="1F2C5B"/>
                </a:solidFill>
                <a:latin typeface="Museo Sans 900" panose="02000000000000000000" pitchFamily="50" charset="0"/>
              </a:rPr>
              <a:t> </a:t>
            </a:r>
            <a:endParaRPr lang="en-US" sz="2800" b="1" i="1" dirty="0">
              <a:solidFill>
                <a:srgbClr val="1F2C5B"/>
              </a:solidFill>
              <a:latin typeface="Museo Sans 900" panose="02000000000000000000" pitchFamily="50" charset="0"/>
            </a:endParaRPr>
          </a:p>
        </p:txBody>
      </p:sp>
      <p:sp>
        <p:nvSpPr>
          <p:cNvPr id="3" name="Subtitle 2">
            <a:extLst>
              <a:ext uri="{FF2B5EF4-FFF2-40B4-BE49-F238E27FC236}">
                <a16:creationId xmlns:a16="http://schemas.microsoft.com/office/drawing/2014/main" id="{C82E68C3-0746-1A98-D125-238881630F38}"/>
              </a:ext>
            </a:extLst>
          </p:cNvPr>
          <p:cNvSpPr>
            <a:spLocks noGrp="1"/>
          </p:cNvSpPr>
          <p:nvPr>
            <p:ph type="subTitle" idx="1"/>
          </p:nvPr>
        </p:nvSpPr>
        <p:spPr>
          <a:xfrm>
            <a:off x="3843866" y="1168400"/>
            <a:ext cx="8144934" cy="5551685"/>
          </a:xfrm>
        </p:spPr>
        <p:txBody>
          <a:bodyPr>
            <a:noAutofit/>
          </a:bodyPr>
          <a:lstStyle/>
          <a:p>
            <a:pPr algn="l"/>
            <a:r>
              <a:rPr lang="en-US" sz="3200" b="1" dirty="0">
                <a:latin typeface="Arial" panose="020B0604020202020204" pitchFamily="34" charset="0"/>
                <a:cs typeface="Arial" panose="020B0604020202020204" pitchFamily="34" charset="0"/>
              </a:rPr>
              <a:t>Save the Date!</a:t>
            </a:r>
          </a:p>
          <a:p>
            <a:pPr algn="l"/>
            <a:endParaRPr lang="en-US" sz="3200" dirty="0">
              <a:latin typeface="Arial" panose="020B0604020202020204" pitchFamily="34" charset="0"/>
              <a:cs typeface="Arial" panose="020B0604020202020204" pitchFamily="34" charset="0"/>
            </a:endParaRPr>
          </a:p>
          <a:p>
            <a:pPr algn="l"/>
            <a:r>
              <a:rPr lang="en-US" sz="3200" b="1" dirty="0">
                <a:latin typeface="Arial" panose="020B0604020202020204" pitchFamily="34" charset="0"/>
                <a:cs typeface="Arial" panose="020B0604020202020204" pitchFamily="34" charset="0"/>
              </a:rPr>
              <a:t>2024</a:t>
            </a:r>
          </a:p>
          <a:p>
            <a:pPr algn="l"/>
            <a:r>
              <a:rPr lang="en-US" sz="3200" dirty="0">
                <a:latin typeface="Arial" panose="020B0604020202020204" pitchFamily="34" charset="0"/>
                <a:cs typeface="Arial" panose="020B0604020202020204" pitchFamily="34" charset="0"/>
              </a:rPr>
              <a:t>Monday, March 18 – Wednesday, March 20</a:t>
            </a:r>
          </a:p>
          <a:p>
            <a:pPr algn="l"/>
            <a:endParaRPr lang="en-US" sz="3200" dirty="0">
              <a:latin typeface="Arial" panose="020B0604020202020204" pitchFamily="34" charset="0"/>
              <a:cs typeface="Arial" panose="020B0604020202020204" pitchFamily="34" charset="0"/>
            </a:endParaRPr>
          </a:p>
          <a:p>
            <a:pPr algn="l"/>
            <a:r>
              <a:rPr lang="en-US" sz="3200" b="1" dirty="0">
                <a:latin typeface="Arial" panose="020B0604020202020204" pitchFamily="34" charset="0"/>
                <a:cs typeface="Arial" panose="020B0604020202020204" pitchFamily="34" charset="0"/>
              </a:rPr>
              <a:t>2025</a:t>
            </a:r>
          </a:p>
          <a:p>
            <a:pPr algn="l"/>
            <a:r>
              <a:rPr lang="en-US" sz="3200" dirty="0">
                <a:latin typeface="Arial" panose="020B0604020202020204" pitchFamily="34" charset="0"/>
                <a:cs typeface="Arial" panose="020B0604020202020204" pitchFamily="34" charset="0"/>
              </a:rPr>
              <a:t>Monday, March 24 – Wednesday, March 26</a:t>
            </a:r>
          </a:p>
          <a:p>
            <a:pPr algn="l"/>
            <a:endParaRPr lang="en-US" sz="3200" dirty="0">
              <a:latin typeface="Arial" panose="020B0604020202020204" pitchFamily="34" charset="0"/>
              <a:cs typeface="Arial" panose="020B0604020202020204" pitchFamily="34" charset="0"/>
            </a:endParaRPr>
          </a:p>
          <a:p>
            <a:pPr algn="l"/>
            <a:r>
              <a:rPr lang="en-US" sz="3200" dirty="0">
                <a:latin typeface="Arial" panose="020B0604020202020204" pitchFamily="34" charset="0"/>
                <a:cs typeface="Arial" panose="020B0604020202020204" pitchFamily="34" charset="0"/>
              </a:rPr>
              <a:t>Colonial Williamsburg</a:t>
            </a:r>
            <a:br>
              <a:rPr lang="en-US" sz="3200" dirty="0">
                <a:latin typeface="Arial" panose="020B0604020202020204" pitchFamily="34" charset="0"/>
                <a:cs typeface="Arial" panose="020B0604020202020204" pitchFamily="34" charset="0"/>
              </a:rPr>
            </a:br>
            <a:r>
              <a:rPr lang="en-US" sz="3200" dirty="0" err="1">
                <a:latin typeface="Arial" panose="020B0604020202020204" pitchFamily="34" charset="0"/>
                <a:cs typeface="Arial" panose="020B0604020202020204" pitchFamily="34" charset="0"/>
              </a:rPr>
              <a:t>Williamsburg</a:t>
            </a:r>
            <a:r>
              <a:rPr lang="en-US" sz="3200" dirty="0">
                <a:latin typeface="Arial" panose="020B0604020202020204" pitchFamily="34" charset="0"/>
                <a:cs typeface="Arial" panose="020B0604020202020204" pitchFamily="34" charset="0"/>
              </a:rPr>
              <a:t> Lodge</a:t>
            </a:r>
          </a:p>
        </p:txBody>
      </p:sp>
      <p:sp>
        <p:nvSpPr>
          <p:cNvPr id="4" name="Title 1">
            <a:extLst>
              <a:ext uri="{FF2B5EF4-FFF2-40B4-BE49-F238E27FC236}">
                <a16:creationId xmlns:a16="http://schemas.microsoft.com/office/drawing/2014/main" id="{7E3712EC-989B-5AEA-D0AD-F8FB0CC59AE1}"/>
              </a:ext>
            </a:extLst>
          </p:cNvPr>
          <p:cNvSpPr txBox="1">
            <a:spLocks/>
          </p:cNvSpPr>
          <p:nvPr/>
        </p:nvSpPr>
        <p:spPr>
          <a:xfrm>
            <a:off x="2661920" y="304800"/>
            <a:ext cx="8778240" cy="5588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200" b="1" dirty="0">
                <a:solidFill>
                  <a:schemeClr val="bg1"/>
                </a:solidFill>
                <a:latin typeface="Arial" panose="020B0604020202020204" pitchFamily="34" charset="0"/>
                <a:cs typeface="Arial" panose="020B0604020202020204" pitchFamily="34" charset="0"/>
              </a:rPr>
              <a:t>A Common Cause To All</a:t>
            </a:r>
          </a:p>
        </p:txBody>
      </p:sp>
      <p:pic>
        <p:nvPicPr>
          <p:cNvPr id="2050" name="Picture 2">
            <a:extLst>
              <a:ext uri="{FF2B5EF4-FFF2-40B4-BE49-F238E27FC236}">
                <a16:creationId xmlns:a16="http://schemas.microsoft.com/office/drawing/2014/main" id="{6C8F2584-0AC0-47CC-843A-F311BFE12D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68400"/>
            <a:ext cx="3640667" cy="5625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9691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2838F-BC69-45E9-3A3C-6578D8D4B740}"/>
              </a:ext>
            </a:extLst>
          </p:cNvPr>
          <p:cNvSpPr>
            <a:spLocks noGrp="1"/>
          </p:cNvSpPr>
          <p:nvPr>
            <p:ph type="ctrTitle"/>
          </p:nvPr>
        </p:nvSpPr>
        <p:spPr>
          <a:xfrm>
            <a:off x="4543427" y="1814453"/>
            <a:ext cx="7338270" cy="441960"/>
          </a:xfrm>
        </p:spPr>
        <p:txBody>
          <a:bodyPr>
            <a:normAutofit fontScale="90000"/>
          </a:bodyPr>
          <a:lstStyle/>
          <a:p>
            <a:pPr algn="l"/>
            <a:endParaRPr lang="en-US" sz="3200" b="1" dirty="0">
              <a:solidFill>
                <a:srgbClr val="1F2C5B"/>
              </a:solidFill>
              <a:latin typeface="Museo Sans 900" panose="02000000000000000000" pitchFamily="50" charset="0"/>
            </a:endParaRPr>
          </a:p>
        </p:txBody>
      </p:sp>
      <p:sp>
        <p:nvSpPr>
          <p:cNvPr id="3" name="Subtitle 2">
            <a:extLst>
              <a:ext uri="{FF2B5EF4-FFF2-40B4-BE49-F238E27FC236}">
                <a16:creationId xmlns:a16="http://schemas.microsoft.com/office/drawing/2014/main" id="{C82E68C3-0746-1A98-D125-238881630F38}"/>
              </a:ext>
            </a:extLst>
          </p:cNvPr>
          <p:cNvSpPr>
            <a:spLocks noGrp="1"/>
          </p:cNvSpPr>
          <p:nvPr>
            <p:ph type="subTitle" idx="1"/>
          </p:nvPr>
        </p:nvSpPr>
        <p:spPr>
          <a:xfrm>
            <a:off x="4543427" y="2131275"/>
            <a:ext cx="7115810" cy="4967350"/>
          </a:xfrm>
        </p:spPr>
        <p:txBody>
          <a:bodyPr>
            <a:noAutofit/>
          </a:bodyPr>
          <a:lstStyle/>
          <a:p>
            <a:pPr marL="342900" indent="-342900" algn="l">
              <a:buFont typeface="Arial" panose="020B0604020202020204" pitchFamily="34" charset="0"/>
              <a:buChar char="•"/>
            </a:pPr>
            <a:endParaRPr lang="en-US" dirty="0">
              <a:latin typeface="Museo Sans 300" panose="02000000000000000000" pitchFamily="50" charset="0"/>
            </a:endParaRPr>
          </a:p>
        </p:txBody>
      </p:sp>
      <p:sp>
        <p:nvSpPr>
          <p:cNvPr id="4" name="Title 1">
            <a:extLst>
              <a:ext uri="{FF2B5EF4-FFF2-40B4-BE49-F238E27FC236}">
                <a16:creationId xmlns:a16="http://schemas.microsoft.com/office/drawing/2014/main" id="{7E3712EC-989B-5AEA-D0AD-F8FB0CC59AE1}"/>
              </a:ext>
            </a:extLst>
          </p:cNvPr>
          <p:cNvSpPr txBox="1">
            <a:spLocks/>
          </p:cNvSpPr>
          <p:nvPr/>
        </p:nvSpPr>
        <p:spPr>
          <a:xfrm>
            <a:off x="2661920" y="352425"/>
            <a:ext cx="8778240" cy="5588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200" b="1" dirty="0">
                <a:solidFill>
                  <a:schemeClr val="bg1"/>
                </a:solidFill>
                <a:latin typeface="Arial" panose="020B0604020202020204" pitchFamily="34" charset="0"/>
                <a:cs typeface="Arial" panose="020B0604020202020204" pitchFamily="34" charset="0"/>
              </a:rPr>
              <a:t>Local VA250 Committees</a:t>
            </a:r>
          </a:p>
        </p:txBody>
      </p:sp>
      <p:pic>
        <p:nvPicPr>
          <p:cNvPr id="8" name="Picture 7">
            <a:extLst>
              <a:ext uri="{FF2B5EF4-FFF2-40B4-BE49-F238E27FC236}">
                <a16:creationId xmlns:a16="http://schemas.microsoft.com/office/drawing/2014/main" id="{13C0C039-FECE-4FB2-86C2-CC9602C7DDEA}"/>
              </a:ext>
            </a:extLst>
          </p:cNvPr>
          <p:cNvPicPr>
            <a:picLocks noChangeAspect="1"/>
          </p:cNvPicPr>
          <p:nvPr/>
        </p:nvPicPr>
        <p:blipFill rotWithShape="1">
          <a:blip r:embed="rId4"/>
          <a:srcRect l="3179" t="15803" r="55979" b="5073"/>
          <a:stretch/>
        </p:blipFill>
        <p:spPr>
          <a:xfrm>
            <a:off x="1231061" y="1814453"/>
            <a:ext cx="9116678" cy="4967350"/>
          </a:xfrm>
          <a:prstGeom prst="rect">
            <a:avLst/>
          </a:prstGeom>
        </p:spPr>
      </p:pic>
    </p:spTree>
    <p:extLst>
      <p:ext uri="{BB962C8B-B14F-4D97-AF65-F5344CB8AC3E}">
        <p14:creationId xmlns:p14="http://schemas.microsoft.com/office/powerpoint/2010/main" val="424085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2838F-BC69-45E9-3A3C-6578D8D4B740}"/>
              </a:ext>
            </a:extLst>
          </p:cNvPr>
          <p:cNvSpPr>
            <a:spLocks noGrp="1"/>
          </p:cNvSpPr>
          <p:nvPr>
            <p:ph type="ctrTitle"/>
          </p:nvPr>
        </p:nvSpPr>
        <p:spPr>
          <a:xfrm>
            <a:off x="4361241" y="1209045"/>
            <a:ext cx="7590340" cy="441960"/>
          </a:xfrm>
        </p:spPr>
        <p:txBody>
          <a:bodyPr>
            <a:normAutofit/>
          </a:bodyPr>
          <a:lstStyle/>
          <a:p>
            <a:pPr algn="l"/>
            <a:r>
              <a:rPr lang="en-US" sz="2400" b="1" dirty="0">
                <a:solidFill>
                  <a:srgbClr val="1F2C5B"/>
                </a:solidFill>
                <a:latin typeface="Arial" panose="020B0604020202020204" pitchFamily="34" charset="0"/>
                <a:cs typeface="Arial" panose="020B0604020202020204" pitchFamily="34" charset="0"/>
              </a:rPr>
              <a:t>Resources to support Local VA250 Committees</a:t>
            </a:r>
          </a:p>
        </p:txBody>
      </p:sp>
      <p:sp>
        <p:nvSpPr>
          <p:cNvPr id="3" name="Subtitle 2">
            <a:extLst>
              <a:ext uri="{FF2B5EF4-FFF2-40B4-BE49-F238E27FC236}">
                <a16:creationId xmlns:a16="http://schemas.microsoft.com/office/drawing/2014/main" id="{C82E68C3-0746-1A98-D125-238881630F38}"/>
              </a:ext>
            </a:extLst>
          </p:cNvPr>
          <p:cNvSpPr>
            <a:spLocks noGrp="1"/>
          </p:cNvSpPr>
          <p:nvPr>
            <p:ph type="subTitle" idx="1"/>
          </p:nvPr>
        </p:nvSpPr>
        <p:spPr>
          <a:xfrm>
            <a:off x="4543427" y="1758224"/>
            <a:ext cx="7115810" cy="4967350"/>
          </a:xfrm>
        </p:spPr>
        <p:txBody>
          <a:bodyPr>
            <a:noAutofit/>
          </a:bodyPr>
          <a:lstStyle/>
          <a:p>
            <a:pPr marL="342900" indent="-342900" algn="l">
              <a:buFont typeface="Arial" panose="020B0604020202020204" pitchFamily="34" charset="0"/>
              <a:buChar char="•"/>
            </a:pPr>
            <a:r>
              <a:rPr lang="en-US" dirty="0">
                <a:latin typeface="Arial" panose="020B0604020202020204" pitchFamily="34" charset="0"/>
                <a:cs typeface="Arial" panose="020B0604020202020204" pitchFamily="34" charset="0"/>
              </a:rPr>
              <a:t>Interactive Statewide Calendar of Events</a:t>
            </a:r>
          </a:p>
          <a:p>
            <a:pPr marL="342900" indent="-342900" algn="l">
              <a:buFont typeface="Arial" panose="020B0604020202020204" pitchFamily="34" charset="0"/>
              <a:buChar char="•"/>
            </a:pPr>
            <a:r>
              <a:rPr lang="en-US" dirty="0">
                <a:latin typeface="Arial" panose="020B0604020202020204" pitchFamily="34" charset="0"/>
                <a:cs typeface="Arial" panose="020B0604020202020204" pitchFamily="34" charset="0"/>
              </a:rPr>
              <a:t>Dedicated page on VA250.org to highlight local history, events</a:t>
            </a:r>
          </a:p>
          <a:p>
            <a:pPr marL="342900" indent="-342900" algn="l">
              <a:buFont typeface="Arial" panose="020B0604020202020204" pitchFamily="34" charset="0"/>
              <a:buChar char="•"/>
            </a:pPr>
            <a:r>
              <a:rPr lang="en-US" dirty="0">
                <a:latin typeface="Arial" panose="020B0604020202020204" pitchFamily="34" charset="0"/>
                <a:cs typeface="Arial" panose="020B0604020202020204" pitchFamily="34" charset="0"/>
              </a:rPr>
              <a:t>Customized logo with locality name</a:t>
            </a:r>
          </a:p>
          <a:p>
            <a:pPr marL="342900" indent="-342900" algn="l">
              <a:buFont typeface="Arial" panose="020B0604020202020204" pitchFamily="34" charset="0"/>
              <a:buChar char="•"/>
            </a:pPr>
            <a:r>
              <a:rPr lang="en-US" dirty="0">
                <a:latin typeface="Arial" panose="020B0604020202020204" pitchFamily="34" charset="0"/>
                <a:cs typeface="Arial" panose="020B0604020202020204" pitchFamily="34" charset="0"/>
              </a:rPr>
              <a:t>Amplification of events across social media</a:t>
            </a:r>
          </a:p>
        </p:txBody>
      </p:sp>
      <p:sp>
        <p:nvSpPr>
          <p:cNvPr id="4" name="Title 1">
            <a:extLst>
              <a:ext uri="{FF2B5EF4-FFF2-40B4-BE49-F238E27FC236}">
                <a16:creationId xmlns:a16="http://schemas.microsoft.com/office/drawing/2014/main" id="{7E3712EC-989B-5AEA-D0AD-F8FB0CC59AE1}"/>
              </a:ext>
            </a:extLst>
          </p:cNvPr>
          <p:cNvSpPr txBox="1">
            <a:spLocks/>
          </p:cNvSpPr>
          <p:nvPr/>
        </p:nvSpPr>
        <p:spPr>
          <a:xfrm>
            <a:off x="2661920" y="352425"/>
            <a:ext cx="8778240" cy="5588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200" b="1" dirty="0">
                <a:solidFill>
                  <a:schemeClr val="bg1"/>
                </a:solidFill>
                <a:latin typeface="Arial" panose="020B0604020202020204" pitchFamily="34" charset="0"/>
                <a:cs typeface="Arial" panose="020B0604020202020204" pitchFamily="34" charset="0"/>
              </a:rPr>
              <a:t>Local VA250 Committees</a:t>
            </a:r>
          </a:p>
        </p:txBody>
      </p:sp>
      <p:pic>
        <p:nvPicPr>
          <p:cNvPr id="5" name="Picture 4">
            <a:extLst>
              <a:ext uri="{FF2B5EF4-FFF2-40B4-BE49-F238E27FC236}">
                <a16:creationId xmlns:a16="http://schemas.microsoft.com/office/drawing/2014/main" id="{1A3A9FAE-2383-4F01-8C14-74F0B5C249DF}"/>
              </a:ext>
            </a:extLst>
          </p:cNvPr>
          <p:cNvPicPr>
            <a:picLocks noChangeAspect="1"/>
          </p:cNvPicPr>
          <p:nvPr/>
        </p:nvPicPr>
        <p:blipFill rotWithShape="1">
          <a:blip r:embed="rId4"/>
          <a:srcRect b="5920"/>
          <a:stretch/>
        </p:blipFill>
        <p:spPr>
          <a:xfrm>
            <a:off x="58233" y="1849960"/>
            <a:ext cx="4485194" cy="1889759"/>
          </a:xfrm>
          <a:prstGeom prst="rect">
            <a:avLst/>
          </a:prstGeom>
        </p:spPr>
      </p:pic>
      <p:sp>
        <p:nvSpPr>
          <p:cNvPr id="7" name="TextBox 6">
            <a:extLst>
              <a:ext uri="{FF2B5EF4-FFF2-40B4-BE49-F238E27FC236}">
                <a16:creationId xmlns:a16="http://schemas.microsoft.com/office/drawing/2014/main" id="{9BAE2D69-6025-4C39-82C9-23087F684C68}"/>
              </a:ext>
            </a:extLst>
          </p:cNvPr>
          <p:cNvSpPr txBox="1"/>
          <p:nvPr/>
        </p:nvSpPr>
        <p:spPr>
          <a:xfrm>
            <a:off x="532763" y="4241899"/>
            <a:ext cx="10067278" cy="2616101"/>
          </a:xfrm>
          <a:prstGeom prst="rect">
            <a:avLst/>
          </a:prstGeom>
          <a:noFill/>
        </p:spPr>
        <p:txBody>
          <a:bodyPr wrap="square" rtlCol="0">
            <a:spAutoFit/>
          </a:bodyPr>
          <a:lstStyle/>
          <a:p>
            <a:pPr marL="342900" indent="-342900" algn="l">
              <a:buFont typeface="Arial" panose="020B0604020202020204" pitchFamily="34" charset="0"/>
              <a:buChar char="•"/>
            </a:pPr>
            <a:r>
              <a:rPr lang="en-US" sz="2400" dirty="0">
                <a:latin typeface="Arial" panose="020B0604020202020204" pitchFamily="34" charset="0"/>
                <a:cs typeface="Arial" panose="020B0604020202020204" pitchFamily="34" charset="0"/>
              </a:rPr>
              <a:t>VA250 grant program to provide funding to local committees</a:t>
            </a:r>
          </a:p>
          <a:p>
            <a:pPr algn="l"/>
            <a:r>
              <a:rPr lang="en-US" sz="2400" dirty="0">
                <a:latin typeface="Arial" panose="020B0604020202020204" pitchFamily="34" charset="0"/>
                <a:cs typeface="Arial" panose="020B0604020202020204" pitchFamily="34" charset="0"/>
              </a:rPr>
              <a:t>  </a:t>
            </a:r>
          </a:p>
          <a:p>
            <a:pPr marL="800100" lvl="1"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Virginia Tourism VA250 Marketing Leverage Grants</a:t>
            </a:r>
          </a:p>
          <a:p>
            <a:pPr marL="1257300" lvl="2"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Specifically includes </a:t>
            </a:r>
            <a:r>
              <a:rPr lang="en-US" sz="2000" i="1" dirty="0">
                <a:latin typeface="Arial" panose="020B0604020202020204" pitchFamily="34" charset="0"/>
                <a:cs typeface="Arial" panose="020B0604020202020204" pitchFamily="34" charset="0"/>
              </a:rPr>
              <a:t>Road to Revolution </a:t>
            </a:r>
            <a:r>
              <a:rPr lang="en-US" sz="2000" dirty="0">
                <a:latin typeface="Arial" panose="020B0604020202020204" pitchFamily="34" charset="0"/>
                <a:cs typeface="Arial" panose="020B0604020202020204" pitchFamily="34" charset="0"/>
              </a:rPr>
              <a:t>interpretive signage</a:t>
            </a:r>
          </a:p>
          <a:p>
            <a:pPr marL="1257300" lvl="2" indent="-342900">
              <a:buFont typeface="Arial" panose="020B0604020202020204" pitchFamily="34" charset="0"/>
              <a:buChar char="•"/>
            </a:pPr>
            <a:endParaRPr lang="en-US" sz="900" dirty="0">
              <a:latin typeface="Arial" panose="020B0604020202020204" pitchFamily="34" charset="0"/>
              <a:cs typeface="Arial" panose="020B0604020202020204" pitchFamily="34" charset="0"/>
            </a:endParaRPr>
          </a:p>
          <a:p>
            <a:pPr marL="800100" lvl="1" indent="-342900" algn="l">
              <a:buFont typeface="Arial" panose="020B0604020202020204" pitchFamily="34" charset="0"/>
              <a:buChar char="•"/>
            </a:pPr>
            <a:r>
              <a:rPr lang="en-US" sz="2000" dirty="0">
                <a:latin typeface="Arial" panose="020B0604020202020204" pitchFamily="34" charset="0"/>
                <a:cs typeface="Arial" panose="020B0604020202020204" pitchFamily="34" charset="0"/>
              </a:rPr>
              <a:t>Virginia Humanities VA250 Content Development Grants</a:t>
            </a:r>
          </a:p>
          <a:p>
            <a:pPr marL="800100" lvl="1" indent="-342900" algn="l">
              <a:buFont typeface="Arial" panose="020B0604020202020204" pitchFamily="34" charset="0"/>
              <a:buChar char="•"/>
            </a:pPr>
            <a:endParaRPr lang="en-US" sz="900" dirty="0">
              <a:latin typeface="Arial" panose="020B0604020202020204" pitchFamily="34" charset="0"/>
              <a:cs typeface="Arial" panose="020B0604020202020204" pitchFamily="34" charset="0"/>
            </a:endParaRPr>
          </a:p>
          <a:p>
            <a:pPr marL="800100" lvl="1" indent="-342900" algn="l">
              <a:buFont typeface="Arial" panose="020B0604020202020204" pitchFamily="34" charset="0"/>
              <a:buChar char="•"/>
            </a:pPr>
            <a:r>
              <a:rPr lang="en-US" sz="2000" dirty="0">
                <a:latin typeface="Arial" panose="020B0604020202020204" pitchFamily="34" charset="0"/>
                <a:cs typeface="Arial" panose="020B0604020202020204" pitchFamily="34" charset="0"/>
              </a:rPr>
              <a:t>Virginia Commission for the Arts Community Partnership Program Grants</a:t>
            </a:r>
          </a:p>
          <a:p>
            <a:endParaRPr lang="en-US" dirty="0"/>
          </a:p>
        </p:txBody>
      </p:sp>
    </p:spTree>
    <p:extLst>
      <p:ext uri="{BB962C8B-B14F-4D97-AF65-F5344CB8AC3E}">
        <p14:creationId xmlns:p14="http://schemas.microsoft.com/office/powerpoint/2010/main" val="864941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2838F-BC69-45E9-3A3C-6578D8D4B740}"/>
              </a:ext>
            </a:extLst>
          </p:cNvPr>
          <p:cNvSpPr>
            <a:spLocks noGrp="1"/>
          </p:cNvSpPr>
          <p:nvPr>
            <p:ph type="ctrTitle"/>
          </p:nvPr>
        </p:nvSpPr>
        <p:spPr>
          <a:xfrm>
            <a:off x="230045" y="1208783"/>
            <a:ext cx="9153652" cy="558800"/>
          </a:xfrm>
        </p:spPr>
        <p:txBody>
          <a:bodyPr>
            <a:normAutofit/>
          </a:bodyPr>
          <a:lstStyle/>
          <a:p>
            <a:pPr algn="l"/>
            <a:r>
              <a:rPr lang="en-US" sz="3200" b="1" dirty="0">
                <a:solidFill>
                  <a:srgbClr val="1F2C5B"/>
                </a:solidFill>
                <a:latin typeface="Arial" panose="020B0604020202020204" pitchFamily="34" charset="0"/>
                <a:cs typeface="Arial" panose="020B0604020202020204" pitchFamily="34" charset="0"/>
              </a:rPr>
              <a:t>Virginia’s History is America’s Story</a:t>
            </a:r>
          </a:p>
        </p:txBody>
      </p:sp>
      <p:sp>
        <p:nvSpPr>
          <p:cNvPr id="3" name="Subtitle 2">
            <a:extLst>
              <a:ext uri="{FF2B5EF4-FFF2-40B4-BE49-F238E27FC236}">
                <a16:creationId xmlns:a16="http://schemas.microsoft.com/office/drawing/2014/main" id="{C82E68C3-0746-1A98-D125-238881630F38}"/>
              </a:ext>
            </a:extLst>
          </p:cNvPr>
          <p:cNvSpPr>
            <a:spLocks noGrp="1"/>
          </p:cNvSpPr>
          <p:nvPr>
            <p:ph type="subTitle" idx="1"/>
          </p:nvPr>
        </p:nvSpPr>
        <p:spPr>
          <a:xfrm>
            <a:off x="1284112" y="2840288"/>
            <a:ext cx="8568228" cy="2875323"/>
          </a:xfrm>
        </p:spPr>
        <p:txBody>
          <a:bodyPr>
            <a:noAutofit/>
          </a:bodyPr>
          <a:lstStyle/>
          <a:p>
            <a:pPr algn="l"/>
            <a:endParaRPr lang="en-US" sz="2000" dirty="0">
              <a:latin typeface="Museo Sans 300" panose="02000000000000000000" pitchFamily="50" charset="0"/>
            </a:endParaRPr>
          </a:p>
        </p:txBody>
      </p:sp>
      <p:sp>
        <p:nvSpPr>
          <p:cNvPr id="4" name="Title 1">
            <a:extLst>
              <a:ext uri="{FF2B5EF4-FFF2-40B4-BE49-F238E27FC236}">
                <a16:creationId xmlns:a16="http://schemas.microsoft.com/office/drawing/2014/main" id="{7E3712EC-989B-5AEA-D0AD-F8FB0CC59AE1}"/>
              </a:ext>
            </a:extLst>
          </p:cNvPr>
          <p:cNvSpPr txBox="1">
            <a:spLocks/>
          </p:cNvSpPr>
          <p:nvPr/>
        </p:nvSpPr>
        <p:spPr>
          <a:xfrm>
            <a:off x="2661920" y="304800"/>
            <a:ext cx="8778240" cy="5588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200" b="1" dirty="0">
                <a:solidFill>
                  <a:schemeClr val="bg1"/>
                </a:solidFill>
                <a:latin typeface="Arial" panose="020B0604020202020204" pitchFamily="34" charset="0"/>
                <a:cs typeface="Arial" panose="020B0604020202020204" pitchFamily="34" charset="0"/>
              </a:rPr>
              <a:t>VA250</a:t>
            </a:r>
          </a:p>
        </p:txBody>
      </p:sp>
      <p:pic>
        <p:nvPicPr>
          <p:cNvPr id="1026" name="Picture 2" descr="Statue of George Washington (Houdon) - Wikipedia">
            <a:extLst>
              <a:ext uri="{FF2B5EF4-FFF2-40B4-BE49-F238E27FC236}">
                <a16:creationId xmlns:a16="http://schemas.microsoft.com/office/drawing/2014/main" id="{9892C1F8-5E47-4F24-8725-45B9BE1254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045" y="1767583"/>
            <a:ext cx="3765550" cy="502073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70D79CF-CDDF-463A-82FA-B6F617750B5B}"/>
              </a:ext>
            </a:extLst>
          </p:cNvPr>
          <p:cNvSpPr txBox="1"/>
          <p:nvPr/>
        </p:nvSpPr>
        <p:spPr>
          <a:xfrm>
            <a:off x="4508500" y="1767583"/>
            <a:ext cx="7086600" cy="4780796"/>
          </a:xfrm>
          <a:prstGeom prst="rect">
            <a:avLst/>
          </a:prstGeom>
          <a:noFill/>
        </p:spPr>
        <p:txBody>
          <a:bodyPr wrap="square">
            <a:spAutoFit/>
          </a:bodyPr>
          <a:lstStyle/>
          <a:p>
            <a:pPr algn="l"/>
            <a:r>
              <a:rPr lang="en-US" sz="2000" b="1" dirty="0">
                <a:latin typeface="Arial" panose="020B0604020202020204" pitchFamily="34" charset="0"/>
                <a:cs typeface="Arial" panose="020B0604020202020204" pitchFamily="34" charset="0"/>
              </a:rPr>
              <a:t>Mother of Presidents</a:t>
            </a:r>
          </a:p>
          <a:p>
            <a:pPr algn="l"/>
            <a:endParaRPr lang="en-US" sz="2000" b="1" dirty="0">
              <a:latin typeface="Arial" panose="020B0604020202020204" pitchFamily="34" charset="0"/>
              <a:cs typeface="Arial" panose="020B0604020202020204" pitchFamily="34" charset="0"/>
            </a:endParaRPr>
          </a:p>
          <a:p>
            <a:pPr marL="342900" marR="228600" lvl="0" indent="-342900" algn="l">
              <a:spcBef>
                <a:spcPts val="500"/>
              </a:spcBef>
              <a:spcAft>
                <a:spcPts val="500"/>
              </a:spcAft>
              <a:buSzPts val="1000"/>
              <a:buFont typeface="Symbol" panose="05050102010706020507" pitchFamily="18" charset="2"/>
              <a:buChar char=""/>
              <a:tabLst>
                <a:tab pos="457200" algn="l"/>
              </a:tabLst>
            </a:pPr>
            <a:r>
              <a:rPr lang="en-US" sz="1800" dirty="0">
                <a:solidFill>
                  <a:srgbClr val="231F20"/>
                </a:solidFill>
                <a:effectLst/>
                <a:latin typeface="Arial" panose="020B0604020202020204" pitchFamily="34" charset="0"/>
                <a:ea typeface="Times New Roman" panose="02020603050405020304" pitchFamily="18" charset="0"/>
                <a:cs typeface="Arial" panose="020B0604020202020204" pitchFamily="34" charset="0"/>
              </a:rPr>
              <a:t>George Washington - </a:t>
            </a:r>
            <a:r>
              <a:rPr lang="en-US" sz="1800" b="1" dirty="0">
                <a:solidFill>
                  <a:srgbClr val="231F20"/>
                </a:solidFill>
                <a:effectLst/>
                <a:latin typeface="Arial" panose="020B0604020202020204" pitchFamily="34" charset="0"/>
                <a:ea typeface="Times New Roman" panose="02020603050405020304" pitchFamily="18" charset="0"/>
                <a:cs typeface="Arial" panose="020B0604020202020204" pitchFamily="34" charset="0"/>
              </a:rPr>
              <a:t>Mount Vernon</a:t>
            </a:r>
            <a:r>
              <a:rPr lang="en-US" sz="1800" dirty="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Arlington - Popes Creek, Westmoreland</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342900" marR="228600" lvl="0" indent="-342900" algn="l">
              <a:spcBef>
                <a:spcPts val="500"/>
              </a:spcBef>
              <a:spcAft>
                <a:spcPts val="500"/>
              </a:spcAft>
              <a:buSzPts val="1000"/>
              <a:buFont typeface="Symbol" panose="05050102010706020507" pitchFamily="18" charset="2"/>
              <a:buChar char=""/>
              <a:tabLst>
                <a:tab pos="457200" algn="l"/>
              </a:tabLst>
            </a:pPr>
            <a:r>
              <a:rPr lang="en-US" sz="1800" dirty="0">
                <a:solidFill>
                  <a:srgbClr val="231F20"/>
                </a:solidFill>
                <a:effectLst/>
                <a:latin typeface="Arial" panose="020B0604020202020204" pitchFamily="34" charset="0"/>
                <a:ea typeface="Times New Roman" panose="02020603050405020304" pitchFamily="18" charset="0"/>
                <a:cs typeface="Arial" panose="020B0604020202020204" pitchFamily="34" charset="0"/>
              </a:rPr>
              <a:t>Thomas Jefferson - </a:t>
            </a:r>
            <a:r>
              <a:rPr lang="en-US" sz="1800" b="1" dirty="0">
                <a:solidFill>
                  <a:srgbClr val="231F20"/>
                </a:solidFill>
                <a:effectLst/>
                <a:latin typeface="Arial" panose="020B0604020202020204" pitchFamily="34" charset="0"/>
                <a:ea typeface="Times New Roman" panose="02020603050405020304" pitchFamily="18" charset="0"/>
                <a:cs typeface="Arial" panose="020B0604020202020204" pitchFamily="34" charset="0"/>
              </a:rPr>
              <a:t>Monticello</a:t>
            </a:r>
            <a:r>
              <a:rPr lang="en-US" sz="1800" dirty="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Albemarle - Poplar Forest, Lynchburg</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342900" marR="228600" lvl="0" indent="-342900" algn="l">
              <a:spcBef>
                <a:spcPts val="500"/>
              </a:spcBef>
              <a:spcAft>
                <a:spcPts val="500"/>
              </a:spcAft>
              <a:buSzPts val="1000"/>
              <a:buFont typeface="Symbol" panose="05050102010706020507" pitchFamily="18" charset="2"/>
              <a:buChar char=""/>
              <a:tabLst>
                <a:tab pos="457200" algn="l"/>
              </a:tabLst>
            </a:pPr>
            <a:r>
              <a:rPr lang="en-US" sz="1800" dirty="0">
                <a:solidFill>
                  <a:srgbClr val="231F20"/>
                </a:solidFill>
                <a:effectLst/>
                <a:latin typeface="Arial" panose="020B0604020202020204" pitchFamily="34" charset="0"/>
                <a:ea typeface="Times New Roman" panose="02020603050405020304" pitchFamily="18" charset="0"/>
                <a:cs typeface="Arial" panose="020B0604020202020204" pitchFamily="34" charset="0"/>
              </a:rPr>
              <a:t>James Madison - </a:t>
            </a:r>
            <a:r>
              <a:rPr lang="en-US" sz="1800" b="1" dirty="0">
                <a:solidFill>
                  <a:srgbClr val="231F20"/>
                </a:solidFill>
                <a:effectLst/>
                <a:latin typeface="Arial" panose="020B0604020202020204" pitchFamily="34" charset="0"/>
                <a:ea typeface="Times New Roman" panose="02020603050405020304" pitchFamily="18" charset="0"/>
                <a:cs typeface="Arial" panose="020B0604020202020204" pitchFamily="34" charset="0"/>
              </a:rPr>
              <a:t>Montpelier</a:t>
            </a:r>
            <a:r>
              <a:rPr lang="en-US" sz="1800" dirty="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Albemarle</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342900" marR="228600" lvl="0" indent="-342900" algn="l">
              <a:spcBef>
                <a:spcPts val="500"/>
              </a:spcBef>
              <a:spcAft>
                <a:spcPts val="500"/>
              </a:spcAft>
              <a:buSzPts val="1000"/>
              <a:buFont typeface="Symbol" panose="05050102010706020507" pitchFamily="18" charset="2"/>
              <a:buChar char=""/>
              <a:tabLst>
                <a:tab pos="457200" algn="l"/>
              </a:tabLst>
            </a:pPr>
            <a:r>
              <a:rPr lang="en-US" sz="1800" dirty="0">
                <a:solidFill>
                  <a:srgbClr val="231F20"/>
                </a:solidFill>
                <a:effectLst/>
                <a:latin typeface="Arial" panose="020B0604020202020204" pitchFamily="34" charset="0"/>
                <a:ea typeface="Times New Roman" panose="02020603050405020304" pitchFamily="18" charset="0"/>
                <a:cs typeface="Arial" panose="020B0604020202020204" pitchFamily="34" charset="0"/>
              </a:rPr>
              <a:t>James Monroe - </a:t>
            </a:r>
            <a:r>
              <a:rPr lang="en-US" sz="1800" b="1" dirty="0">
                <a:solidFill>
                  <a:srgbClr val="231F20"/>
                </a:solidFill>
                <a:effectLst/>
                <a:latin typeface="Arial" panose="020B0604020202020204" pitchFamily="34" charset="0"/>
                <a:ea typeface="Times New Roman" panose="02020603050405020304" pitchFamily="18" charset="0"/>
                <a:cs typeface="Arial" panose="020B0604020202020204" pitchFamily="34" charset="0"/>
              </a:rPr>
              <a:t>Highland</a:t>
            </a:r>
            <a:r>
              <a:rPr lang="en-US" sz="1800" dirty="0">
                <a:solidFill>
                  <a:srgbClr val="231F20"/>
                </a:solidFill>
                <a:effectLst/>
                <a:latin typeface="Arial" panose="020B0604020202020204" pitchFamily="34" charset="0"/>
                <a:ea typeface="Times New Roman" panose="02020603050405020304" pitchFamily="18" charset="0"/>
                <a:cs typeface="Arial" panose="020B0604020202020204" pitchFamily="34" charset="0"/>
              </a:rPr>
              <a:t>, Albemarle</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342900" marR="228600" lvl="0" indent="-342900" algn="l">
              <a:spcBef>
                <a:spcPts val="500"/>
              </a:spcBef>
              <a:spcAft>
                <a:spcPts val="500"/>
              </a:spcAft>
              <a:buSzPts val="1000"/>
              <a:buFont typeface="Symbol" panose="05050102010706020507" pitchFamily="18" charset="2"/>
              <a:buChar char=""/>
              <a:tabLst>
                <a:tab pos="457200" algn="l"/>
              </a:tabLst>
            </a:pPr>
            <a:r>
              <a:rPr lang="en-US" sz="1800" dirty="0">
                <a:solidFill>
                  <a:srgbClr val="231F20"/>
                </a:solidFill>
                <a:effectLst/>
                <a:latin typeface="Arial" panose="020B0604020202020204" pitchFamily="34" charset="0"/>
                <a:ea typeface="Times New Roman" panose="02020603050405020304" pitchFamily="18" charset="0"/>
                <a:cs typeface="Arial" panose="020B0604020202020204" pitchFamily="34" charset="0"/>
              </a:rPr>
              <a:t>William Henry Harrison - </a:t>
            </a:r>
            <a:r>
              <a:rPr lang="en-US" sz="1800" b="1" dirty="0">
                <a:solidFill>
                  <a:srgbClr val="231F20"/>
                </a:solidFill>
                <a:effectLst/>
                <a:latin typeface="Arial" panose="020B0604020202020204" pitchFamily="34" charset="0"/>
                <a:ea typeface="Times New Roman" panose="02020603050405020304" pitchFamily="18" charset="0"/>
                <a:cs typeface="Arial" panose="020B0604020202020204" pitchFamily="34" charset="0"/>
              </a:rPr>
              <a:t>Berkely Plantation</a:t>
            </a:r>
            <a:r>
              <a:rPr lang="en-US" sz="1800" dirty="0">
                <a:solidFill>
                  <a:srgbClr val="231F20"/>
                </a:solidFill>
                <a:effectLst/>
                <a:latin typeface="Arial" panose="020B0604020202020204" pitchFamily="34" charset="0"/>
                <a:ea typeface="Times New Roman" panose="02020603050405020304" pitchFamily="18" charset="0"/>
                <a:cs typeface="Arial" panose="020B0604020202020204" pitchFamily="34" charset="0"/>
              </a:rPr>
              <a:t>, Charles City</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342900" marR="228600" lvl="0" indent="-342900" algn="l">
              <a:spcBef>
                <a:spcPts val="500"/>
              </a:spcBef>
              <a:spcAft>
                <a:spcPts val="500"/>
              </a:spcAft>
              <a:buSzPts val="1000"/>
              <a:buFont typeface="Symbol" panose="05050102010706020507" pitchFamily="18" charset="2"/>
              <a:buChar char=""/>
              <a:tabLst>
                <a:tab pos="457200" algn="l"/>
              </a:tabLst>
            </a:pPr>
            <a:r>
              <a:rPr lang="en-US" sz="1800" dirty="0">
                <a:solidFill>
                  <a:srgbClr val="231F20"/>
                </a:solidFill>
                <a:effectLst/>
                <a:latin typeface="Arial" panose="020B0604020202020204" pitchFamily="34" charset="0"/>
                <a:ea typeface="Times New Roman" panose="02020603050405020304" pitchFamily="18" charset="0"/>
                <a:cs typeface="Arial" panose="020B0604020202020204" pitchFamily="34" charset="0"/>
              </a:rPr>
              <a:t>John Tyler - </a:t>
            </a:r>
            <a:r>
              <a:rPr lang="en-US" sz="1800" b="1" dirty="0">
                <a:solidFill>
                  <a:srgbClr val="231F20"/>
                </a:solidFill>
                <a:effectLst/>
                <a:latin typeface="Arial" panose="020B0604020202020204" pitchFamily="34" charset="0"/>
                <a:ea typeface="Times New Roman" panose="02020603050405020304" pitchFamily="18" charset="0"/>
                <a:cs typeface="Arial" panose="020B0604020202020204" pitchFamily="34" charset="0"/>
              </a:rPr>
              <a:t>Sherwood Forest</a:t>
            </a:r>
            <a:r>
              <a:rPr lang="en-US" sz="1800" dirty="0">
                <a:solidFill>
                  <a:srgbClr val="231F20"/>
                </a:solidFill>
                <a:effectLst/>
                <a:latin typeface="Arial" panose="020B0604020202020204" pitchFamily="34" charset="0"/>
                <a:ea typeface="Times New Roman" panose="02020603050405020304" pitchFamily="18" charset="0"/>
                <a:cs typeface="Arial" panose="020B0604020202020204" pitchFamily="34" charset="0"/>
              </a:rPr>
              <a:t>, Charles City</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342900" marR="228600" lvl="0" indent="-342900" algn="l">
              <a:spcBef>
                <a:spcPts val="500"/>
              </a:spcBef>
              <a:spcAft>
                <a:spcPts val="500"/>
              </a:spcAft>
              <a:buSzPts val="1000"/>
              <a:buFont typeface="Symbol" panose="05050102010706020507" pitchFamily="18" charset="2"/>
              <a:buChar char=""/>
              <a:tabLst>
                <a:tab pos="457200" algn="l"/>
              </a:tabLst>
            </a:pPr>
            <a:r>
              <a:rPr lang="en-US" sz="1800" dirty="0">
                <a:solidFill>
                  <a:srgbClr val="231F20"/>
                </a:solidFill>
                <a:effectLst/>
                <a:latin typeface="Arial" panose="020B0604020202020204" pitchFamily="34" charset="0"/>
                <a:ea typeface="Times New Roman" panose="02020603050405020304" pitchFamily="18" charset="0"/>
                <a:cs typeface="Arial" panose="020B0604020202020204" pitchFamily="34" charset="0"/>
              </a:rPr>
              <a:t>Zachary Taylor - </a:t>
            </a:r>
            <a:r>
              <a:rPr lang="en-US" sz="1800" b="1" dirty="0">
                <a:solidFill>
                  <a:srgbClr val="231F20"/>
                </a:solidFill>
                <a:effectLst/>
                <a:latin typeface="Arial" panose="020B0604020202020204" pitchFamily="34" charset="0"/>
                <a:ea typeface="Times New Roman" panose="02020603050405020304" pitchFamily="18" charset="0"/>
                <a:cs typeface="Arial" panose="020B0604020202020204" pitchFamily="34" charset="0"/>
              </a:rPr>
              <a:t>Montebello</a:t>
            </a:r>
            <a:r>
              <a:rPr lang="en-US" sz="1800" dirty="0">
                <a:solidFill>
                  <a:srgbClr val="231F20"/>
                </a:solidFill>
                <a:effectLst/>
                <a:latin typeface="Arial" panose="020B0604020202020204" pitchFamily="34" charset="0"/>
                <a:ea typeface="Times New Roman" panose="02020603050405020304" pitchFamily="18" charset="0"/>
                <a:cs typeface="Arial" panose="020B0604020202020204" pitchFamily="34" charset="0"/>
              </a:rPr>
              <a:t>, Orange County</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342900" marR="228600" lvl="0" indent="-342900" algn="l">
              <a:spcBef>
                <a:spcPts val="500"/>
              </a:spcBef>
              <a:spcAft>
                <a:spcPts val="500"/>
              </a:spcAft>
              <a:buSzPts val="1000"/>
              <a:buFont typeface="Symbol" panose="05050102010706020507" pitchFamily="18" charset="2"/>
              <a:buChar char=""/>
              <a:tabLst>
                <a:tab pos="457200" algn="l"/>
              </a:tabLst>
            </a:pPr>
            <a:r>
              <a:rPr lang="en-US" sz="1800" dirty="0">
                <a:solidFill>
                  <a:srgbClr val="231F20"/>
                </a:solidFill>
                <a:effectLst/>
                <a:latin typeface="Arial" panose="020B0604020202020204" pitchFamily="34" charset="0"/>
                <a:ea typeface="Times New Roman" panose="02020603050405020304" pitchFamily="18" charset="0"/>
                <a:cs typeface="Arial" panose="020B0604020202020204" pitchFamily="34" charset="0"/>
              </a:rPr>
              <a:t>Woodrow Wilson - </a:t>
            </a:r>
            <a:r>
              <a:rPr lang="en-US" sz="1800" b="1" dirty="0">
                <a:solidFill>
                  <a:srgbClr val="231F20"/>
                </a:solidFill>
                <a:effectLst/>
                <a:latin typeface="Arial" panose="020B0604020202020204" pitchFamily="34" charset="0"/>
                <a:ea typeface="Times New Roman" panose="02020603050405020304" pitchFamily="18" charset="0"/>
                <a:cs typeface="Arial" panose="020B0604020202020204" pitchFamily="34" charset="0"/>
              </a:rPr>
              <a:t>The Manse</a:t>
            </a:r>
            <a:r>
              <a:rPr lang="en-US" sz="1800" dirty="0">
                <a:solidFill>
                  <a:srgbClr val="231F20"/>
                </a:solidFill>
                <a:effectLst/>
                <a:latin typeface="Arial" panose="020B0604020202020204" pitchFamily="34" charset="0"/>
                <a:ea typeface="Times New Roman" panose="02020603050405020304" pitchFamily="18" charset="0"/>
                <a:cs typeface="Arial" panose="020B0604020202020204" pitchFamily="34" charset="0"/>
              </a:rPr>
              <a:t>, Staunton</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342900" indent="-342900" algn="l">
              <a:buFont typeface="Arial" panose="020B0604020202020204" pitchFamily="34" charset="0"/>
              <a:buChar char="•"/>
            </a:pPr>
            <a:r>
              <a:rPr lang="en-US" sz="1800" dirty="0">
                <a:latin typeface="Arial" panose="020B0604020202020204" pitchFamily="34" charset="0"/>
                <a:cs typeface="Arial" panose="020B0604020202020204" pitchFamily="34" charset="0"/>
              </a:rPr>
              <a:t>Patrick Henty – </a:t>
            </a:r>
            <a:r>
              <a:rPr lang="en-US" sz="1800" b="1" dirty="0">
                <a:latin typeface="Arial" panose="020B0604020202020204" pitchFamily="34" charset="0"/>
                <a:cs typeface="Arial" panose="020B0604020202020204" pitchFamily="34" charset="0"/>
              </a:rPr>
              <a:t>Red Hill</a:t>
            </a:r>
            <a:r>
              <a:rPr lang="en-US" sz="1800" dirty="0">
                <a:latin typeface="Arial" panose="020B0604020202020204" pitchFamily="34" charset="0"/>
                <a:cs typeface="Arial" panose="020B0604020202020204" pitchFamily="34" charset="0"/>
              </a:rPr>
              <a:t>, Charlotte County</a:t>
            </a:r>
          </a:p>
        </p:txBody>
      </p:sp>
    </p:spTree>
    <p:extLst>
      <p:ext uri="{BB962C8B-B14F-4D97-AF65-F5344CB8AC3E}">
        <p14:creationId xmlns:p14="http://schemas.microsoft.com/office/powerpoint/2010/main" val="673733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E3712EC-989B-5AEA-D0AD-F8FB0CC59AE1}"/>
              </a:ext>
            </a:extLst>
          </p:cNvPr>
          <p:cNvSpPr txBox="1">
            <a:spLocks/>
          </p:cNvSpPr>
          <p:nvPr/>
        </p:nvSpPr>
        <p:spPr>
          <a:xfrm>
            <a:off x="2661920" y="352425"/>
            <a:ext cx="8778240" cy="5588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200" b="1" dirty="0">
                <a:solidFill>
                  <a:schemeClr val="bg1"/>
                </a:solidFill>
                <a:latin typeface="Arial" panose="020B0604020202020204" pitchFamily="34" charset="0"/>
                <a:cs typeface="Arial" panose="020B0604020202020204" pitchFamily="34" charset="0"/>
              </a:rPr>
              <a:t>VA250 Website Page</a:t>
            </a:r>
          </a:p>
        </p:txBody>
      </p:sp>
      <p:pic>
        <p:nvPicPr>
          <p:cNvPr id="11" name="Picture 10" descr="Graphical user interface&#10;&#10;Description automatically generated with medium confidence">
            <a:extLst>
              <a:ext uri="{FF2B5EF4-FFF2-40B4-BE49-F238E27FC236}">
                <a16:creationId xmlns:a16="http://schemas.microsoft.com/office/drawing/2014/main" id="{66C98EE5-BFE9-4559-B203-FD26BC1011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560" y="1568513"/>
            <a:ext cx="5645440" cy="4832598"/>
          </a:xfrm>
          <a:prstGeom prst="rect">
            <a:avLst/>
          </a:prstGeom>
        </p:spPr>
      </p:pic>
      <p:pic>
        <p:nvPicPr>
          <p:cNvPr id="12" name="Picture 11" descr="Text&#10;&#10;Description automatically generated with low confidence">
            <a:extLst>
              <a:ext uri="{FF2B5EF4-FFF2-40B4-BE49-F238E27FC236}">
                <a16:creationId xmlns:a16="http://schemas.microsoft.com/office/drawing/2014/main" id="{14A76282-AB3A-43BA-95AA-A9DFEB96E6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9052" y="1568513"/>
            <a:ext cx="5670841" cy="4788146"/>
          </a:xfrm>
          <a:prstGeom prst="rect">
            <a:avLst/>
          </a:prstGeom>
        </p:spPr>
      </p:pic>
    </p:spTree>
    <p:extLst>
      <p:ext uri="{BB962C8B-B14F-4D97-AF65-F5344CB8AC3E}">
        <p14:creationId xmlns:p14="http://schemas.microsoft.com/office/powerpoint/2010/main" val="512957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E3712EC-989B-5AEA-D0AD-F8FB0CC59AE1}"/>
              </a:ext>
            </a:extLst>
          </p:cNvPr>
          <p:cNvSpPr txBox="1">
            <a:spLocks/>
          </p:cNvSpPr>
          <p:nvPr/>
        </p:nvSpPr>
        <p:spPr>
          <a:xfrm>
            <a:off x="2661920" y="352425"/>
            <a:ext cx="8778240" cy="5588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200" b="1" dirty="0">
                <a:solidFill>
                  <a:schemeClr val="bg1"/>
                </a:solidFill>
                <a:latin typeface="Arial" panose="020B0604020202020204" pitchFamily="34" charset="0"/>
                <a:cs typeface="Arial" panose="020B0604020202020204" pitchFamily="34" charset="0"/>
              </a:rPr>
              <a:t>Statewide Calendar of Events</a:t>
            </a:r>
          </a:p>
        </p:txBody>
      </p:sp>
      <p:pic>
        <p:nvPicPr>
          <p:cNvPr id="5" name="Picture 4" descr="Graphical user interface&#10;&#10;Description automatically generated">
            <a:extLst>
              <a:ext uri="{FF2B5EF4-FFF2-40B4-BE49-F238E27FC236}">
                <a16:creationId xmlns:a16="http://schemas.microsoft.com/office/drawing/2014/main" id="{6364FF4E-9D44-4A21-8F49-C74716FC5E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210" y="1579083"/>
            <a:ext cx="5651790" cy="4800847"/>
          </a:xfrm>
          <a:prstGeom prst="rect">
            <a:avLst/>
          </a:prstGeom>
        </p:spPr>
      </p:pic>
      <p:pic>
        <p:nvPicPr>
          <p:cNvPr id="6" name="Picture 5" descr="Graphical user interface, text, website&#10;&#10;Description automatically generated">
            <a:extLst>
              <a:ext uri="{FF2B5EF4-FFF2-40B4-BE49-F238E27FC236}">
                <a16:creationId xmlns:a16="http://schemas.microsoft.com/office/drawing/2014/main" id="{234D7A34-5CD2-47A2-B02F-465D3B2570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4426" y="1579082"/>
            <a:ext cx="5943584" cy="4800847"/>
          </a:xfrm>
          <a:prstGeom prst="rect">
            <a:avLst/>
          </a:prstGeom>
        </p:spPr>
      </p:pic>
    </p:spTree>
    <p:extLst>
      <p:ext uri="{BB962C8B-B14F-4D97-AF65-F5344CB8AC3E}">
        <p14:creationId xmlns:p14="http://schemas.microsoft.com/office/powerpoint/2010/main" val="3543651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E3712EC-989B-5AEA-D0AD-F8FB0CC59AE1}"/>
              </a:ext>
            </a:extLst>
          </p:cNvPr>
          <p:cNvSpPr txBox="1">
            <a:spLocks/>
          </p:cNvSpPr>
          <p:nvPr/>
        </p:nvSpPr>
        <p:spPr>
          <a:xfrm>
            <a:off x="2661920" y="352425"/>
            <a:ext cx="8778240" cy="5588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200" b="1" dirty="0">
                <a:solidFill>
                  <a:schemeClr val="bg1"/>
                </a:solidFill>
                <a:latin typeface="Museo Sans 900" panose="02000000000000000000" pitchFamily="50" charset="0"/>
              </a:rPr>
              <a:t>Sharing and Promoting Events &amp; Places to Visit</a:t>
            </a:r>
          </a:p>
        </p:txBody>
      </p:sp>
      <p:pic>
        <p:nvPicPr>
          <p:cNvPr id="7" name="Picture 6" descr="Graphical user interface, website&#10;&#10;Description automatically generated">
            <a:extLst>
              <a:ext uri="{FF2B5EF4-FFF2-40B4-BE49-F238E27FC236}">
                <a16:creationId xmlns:a16="http://schemas.microsoft.com/office/drawing/2014/main" id="{ADC1CBD6-66EC-4034-BACC-0485E2F882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553" y="1532451"/>
            <a:ext cx="4235548" cy="4580095"/>
          </a:xfrm>
          <a:prstGeom prst="rect">
            <a:avLst/>
          </a:prstGeom>
        </p:spPr>
      </p:pic>
      <p:pic>
        <p:nvPicPr>
          <p:cNvPr id="8" name="Picture 7" descr="Map&#10;&#10;Description automatically generated">
            <a:extLst>
              <a:ext uri="{FF2B5EF4-FFF2-40B4-BE49-F238E27FC236}">
                <a16:creationId xmlns:a16="http://schemas.microsoft.com/office/drawing/2014/main" id="{9D63DE2D-6119-462F-912C-717461A36C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7840" y="2384210"/>
            <a:ext cx="6157349" cy="3173310"/>
          </a:xfrm>
          <a:prstGeom prst="rect">
            <a:avLst/>
          </a:prstGeom>
        </p:spPr>
      </p:pic>
    </p:spTree>
    <p:extLst>
      <p:ext uri="{BB962C8B-B14F-4D97-AF65-F5344CB8AC3E}">
        <p14:creationId xmlns:p14="http://schemas.microsoft.com/office/powerpoint/2010/main" val="3106663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E3712EC-989B-5AEA-D0AD-F8FB0CC59AE1}"/>
              </a:ext>
            </a:extLst>
          </p:cNvPr>
          <p:cNvSpPr txBox="1">
            <a:spLocks/>
          </p:cNvSpPr>
          <p:nvPr/>
        </p:nvSpPr>
        <p:spPr>
          <a:xfrm>
            <a:off x="2661920" y="352425"/>
            <a:ext cx="8778240" cy="5588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200" b="1" dirty="0">
                <a:solidFill>
                  <a:schemeClr val="bg1"/>
                </a:solidFill>
                <a:latin typeface="Arial" panose="020B0604020202020204" pitchFamily="34" charset="0"/>
                <a:cs typeface="Arial" panose="020B0604020202020204" pitchFamily="34" charset="0"/>
              </a:rPr>
              <a:t>Custom Locality Logo</a:t>
            </a:r>
          </a:p>
        </p:txBody>
      </p:sp>
      <p:pic>
        <p:nvPicPr>
          <p:cNvPr id="5" name="Picture 4" descr="Text, logo&#10;&#10;Description automatically generated with medium confidence">
            <a:extLst>
              <a:ext uri="{FF2B5EF4-FFF2-40B4-BE49-F238E27FC236}">
                <a16:creationId xmlns:a16="http://schemas.microsoft.com/office/drawing/2014/main" id="{A847FCA9-A53D-4BD7-AAC9-B1A475CFCD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395" y="1918099"/>
            <a:ext cx="5682351" cy="1895632"/>
          </a:xfrm>
          <a:prstGeom prst="rect">
            <a:avLst/>
          </a:prstGeom>
        </p:spPr>
      </p:pic>
      <p:pic>
        <p:nvPicPr>
          <p:cNvPr id="6" name="Picture 5" descr="Text&#10;&#10;Description automatically generated">
            <a:extLst>
              <a:ext uri="{FF2B5EF4-FFF2-40B4-BE49-F238E27FC236}">
                <a16:creationId xmlns:a16="http://schemas.microsoft.com/office/drawing/2014/main" id="{10E05F53-5650-43EE-9D8D-CBE5247B0D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287" y="4081388"/>
            <a:ext cx="6130220" cy="2045041"/>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DC89B5A6-2D4E-43AC-AF79-98B4D89149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36907" y="1807241"/>
            <a:ext cx="5784988" cy="1929872"/>
          </a:xfrm>
          <a:prstGeom prst="rect">
            <a:avLst/>
          </a:prstGeom>
        </p:spPr>
      </p:pic>
      <p:pic>
        <p:nvPicPr>
          <p:cNvPr id="10" name="Picture 9" descr="Text&#10;&#10;Description automatically generated with medium confidence">
            <a:extLst>
              <a:ext uri="{FF2B5EF4-FFF2-40B4-BE49-F238E27FC236}">
                <a16:creationId xmlns:a16="http://schemas.microsoft.com/office/drawing/2014/main" id="{E9D8D49E-CA1C-4F23-BB27-487281A247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39544" y="4004770"/>
            <a:ext cx="5682351" cy="1895632"/>
          </a:xfrm>
          <a:prstGeom prst="rect">
            <a:avLst/>
          </a:prstGeom>
        </p:spPr>
      </p:pic>
    </p:spTree>
    <p:extLst>
      <p:ext uri="{BB962C8B-B14F-4D97-AF65-F5344CB8AC3E}">
        <p14:creationId xmlns:p14="http://schemas.microsoft.com/office/powerpoint/2010/main" val="832410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2838F-BC69-45E9-3A3C-6578D8D4B740}"/>
              </a:ext>
            </a:extLst>
          </p:cNvPr>
          <p:cNvSpPr>
            <a:spLocks noGrp="1"/>
          </p:cNvSpPr>
          <p:nvPr>
            <p:ph type="ctrTitle"/>
          </p:nvPr>
        </p:nvSpPr>
        <p:spPr>
          <a:xfrm>
            <a:off x="145595" y="1291775"/>
            <a:ext cx="7389495" cy="441960"/>
          </a:xfrm>
        </p:spPr>
        <p:txBody>
          <a:bodyPr>
            <a:normAutofit fontScale="90000"/>
          </a:bodyPr>
          <a:lstStyle/>
          <a:p>
            <a:pPr algn="l"/>
            <a:r>
              <a:rPr lang="en-US" sz="3200" b="1" dirty="0">
                <a:solidFill>
                  <a:srgbClr val="1F2C5B"/>
                </a:solidFill>
                <a:latin typeface="Museo Sans 900" panose="02000000000000000000" pitchFamily="50" charset="0"/>
              </a:rPr>
              <a:t>Tips for Local Committees</a:t>
            </a:r>
          </a:p>
        </p:txBody>
      </p:sp>
      <p:sp>
        <p:nvSpPr>
          <p:cNvPr id="3" name="Subtitle 2">
            <a:extLst>
              <a:ext uri="{FF2B5EF4-FFF2-40B4-BE49-F238E27FC236}">
                <a16:creationId xmlns:a16="http://schemas.microsoft.com/office/drawing/2014/main" id="{C82E68C3-0746-1A98-D125-238881630F38}"/>
              </a:ext>
            </a:extLst>
          </p:cNvPr>
          <p:cNvSpPr>
            <a:spLocks noGrp="1"/>
          </p:cNvSpPr>
          <p:nvPr>
            <p:ph type="subTitle" idx="1"/>
          </p:nvPr>
        </p:nvSpPr>
        <p:spPr>
          <a:xfrm>
            <a:off x="145595" y="1874527"/>
            <a:ext cx="11294565" cy="5157644"/>
          </a:xfrm>
        </p:spPr>
        <p:txBody>
          <a:bodyPr>
            <a:noAutofit/>
          </a:bodyPr>
          <a:lstStyle/>
          <a:p>
            <a:pPr marL="457200" indent="-457200" algn="l">
              <a:buFont typeface="+mj-lt"/>
              <a:buAutoNum type="arabicPeriod"/>
            </a:pPr>
            <a:r>
              <a:rPr lang="en-US" dirty="0">
                <a:solidFill>
                  <a:schemeClr val="accent1">
                    <a:lumMod val="50000"/>
                  </a:schemeClr>
                </a:solidFill>
                <a:latin typeface="Arial" panose="020B0604020202020204" pitchFamily="34" charset="0"/>
                <a:cs typeface="Arial" panose="020B0604020202020204" pitchFamily="34" charset="0"/>
              </a:rPr>
              <a:t>Convene interested stakeholders – work regionally – include DMO</a:t>
            </a:r>
            <a:br>
              <a:rPr lang="en-US" dirty="0">
                <a:solidFill>
                  <a:schemeClr val="accent1">
                    <a:lumMod val="50000"/>
                  </a:schemeClr>
                </a:solidFill>
                <a:latin typeface="Arial" panose="020B0604020202020204" pitchFamily="34" charset="0"/>
                <a:cs typeface="Arial" panose="020B0604020202020204" pitchFamily="34" charset="0"/>
              </a:rPr>
            </a:br>
            <a:endParaRPr lang="en-US" dirty="0">
              <a:solidFill>
                <a:schemeClr val="accent1">
                  <a:lumMod val="50000"/>
                </a:schemeClr>
              </a:solidFill>
              <a:latin typeface="Arial" panose="020B0604020202020204" pitchFamily="34" charset="0"/>
              <a:cs typeface="Arial" panose="020B0604020202020204" pitchFamily="34" charset="0"/>
            </a:endParaRPr>
          </a:p>
          <a:p>
            <a:pPr marL="457200" indent="-457200" algn="l">
              <a:buFont typeface="+mj-lt"/>
              <a:buAutoNum type="arabicPeriod"/>
            </a:pPr>
            <a:r>
              <a:rPr lang="en-US" dirty="0">
                <a:solidFill>
                  <a:schemeClr val="accent1">
                    <a:lumMod val="50000"/>
                  </a:schemeClr>
                </a:solidFill>
                <a:latin typeface="Arial" panose="020B0604020202020204" pitchFamily="34" charset="0"/>
                <a:cs typeface="Arial" panose="020B0604020202020204" pitchFamily="34" charset="0"/>
              </a:rPr>
              <a:t>Resolution of support passed by local governing body (grant eligibility)</a:t>
            </a:r>
            <a:br>
              <a:rPr lang="en-US" dirty="0">
                <a:solidFill>
                  <a:schemeClr val="accent1">
                    <a:lumMod val="50000"/>
                  </a:schemeClr>
                </a:solidFill>
                <a:latin typeface="Arial" panose="020B0604020202020204" pitchFamily="34" charset="0"/>
                <a:cs typeface="Arial" panose="020B0604020202020204" pitchFamily="34" charset="0"/>
              </a:rPr>
            </a:br>
            <a:endParaRPr lang="en-US" dirty="0">
              <a:solidFill>
                <a:schemeClr val="accent1">
                  <a:lumMod val="50000"/>
                </a:schemeClr>
              </a:solidFill>
              <a:latin typeface="Arial" panose="020B0604020202020204" pitchFamily="34" charset="0"/>
              <a:cs typeface="Arial" panose="020B0604020202020204" pitchFamily="34" charset="0"/>
            </a:endParaRPr>
          </a:p>
          <a:p>
            <a:pPr marL="457200" indent="-457200" algn="l">
              <a:buFont typeface="+mj-lt"/>
              <a:buAutoNum type="arabicPeriod"/>
            </a:pPr>
            <a:r>
              <a:rPr lang="en-US" dirty="0">
                <a:solidFill>
                  <a:schemeClr val="accent1">
                    <a:lumMod val="50000"/>
                  </a:schemeClr>
                </a:solidFill>
                <a:latin typeface="Arial" panose="020B0604020202020204" pitchFamily="34" charset="0"/>
                <a:cs typeface="Arial" panose="020B0604020202020204" pitchFamily="34" charset="0"/>
              </a:rPr>
              <a:t>Make a plan of events you’d like to do, anniversaries to mark, and apply for VA250 grants to support them</a:t>
            </a:r>
            <a:br>
              <a:rPr lang="en-US" dirty="0">
                <a:solidFill>
                  <a:schemeClr val="accent1">
                    <a:lumMod val="50000"/>
                  </a:schemeClr>
                </a:solidFill>
                <a:latin typeface="Arial" panose="020B0604020202020204" pitchFamily="34" charset="0"/>
                <a:cs typeface="Arial" panose="020B0604020202020204" pitchFamily="34" charset="0"/>
              </a:rPr>
            </a:br>
            <a:endParaRPr lang="en-US" dirty="0">
              <a:solidFill>
                <a:schemeClr val="accent1">
                  <a:lumMod val="50000"/>
                </a:schemeClr>
              </a:solidFill>
              <a:latin typeface="Arial" panose="020B0604020202020204" pitchFamily="34" charset="0"/>
              <a:cs typeface="Arial" panose="020B0604020202020204" pitchFamily="34" charset="0"/>
            </a:endParaRPr>
          </a:p>
          <a:p>
            <a:pPr marL="457200" indent="-457200" algn="l">
              <a:buFont typeface="+mj-lt"/>
              <a:buAutoNum type="arabicPeriod"/>
            </a:pPr>
            <a:r>
              <a:rPr lang="en-US" i="1" dirty="0">
                <a:solidFill>
                  <a:schemeClr val="accent1">
                    <a:lumMod val="50000"/>
                  </a:schemeClr>
                </a:solidFill>
                <a:latin typeface="Arial" panose="020B0604020202020204" pitchFamily="34" charset="0"/>
                <a:cs typeface="Arial" panose="020B0604020202020204" pitchFamily="34" charset="0"/>
              </a:rPr>
              <a:t>What’s your local story</a:t>
            </a:r>
            <a:r>
              <a:rPr lang="en-US" dirty="0">
                <a:solidFill>
                  <a:schemeClr val="accent1">
                    <a:lumMod val="50000"/>
                  </a:schemeClr>
                </a:solidFill>
                <a:latin typeface="Arial" panose="020B0604020202020204" pitchFamily="34" charset="0"/>
                <a:cs typeface="Arial" panose="020B0604020202020204" pitchFamily="34" charset="0"/>
              </a:rPr>
              <a:t>?  Identify stories and sites that have contributed to the legacy and vibrancy of our state and nation</a:t>
            </a:r>
            <a:br>
              <a:rPr lang="en-US" dirty="0">
                <a:solidFill>
                  <a:schemeClr val="accent1">
                    <a:lumMod val="50000"/>
                  </a:schemeClr>
                </a:solidFill>
                <a:latin typeface="Arial" panose="020B0604020202020204" pitchFamily="34" charset="0"/>
                <a:cs typeface="Arial" panose="020B0604020202020204" pitchFamily="34" charset="0"/>
              </a:rPr>
            </a:br>
            <a:endParaRPr lang="en-US" dirty="0">
              <a:solidFill>
                <a:schemeClr val="accent1">
                  <a:lumMod val="50000"/>
                </a:schemeClr>
              </a:solidFill>
              <a:latin typeface="Arial" panose="020B0604020202020204" pitchFamily="34" charset="0"/>
              <a:cs typeface="Arial" panose="020B0604020202020204" pitchFamily="34" charset="0"/>
            </a:endParaRPr>
          </a:p>
          <a:p>
            <a:pPr marL="457200" indent="-457200" algn="l">
              <a:buFont typeface="+mj-lt"/>
              <a:buAutoNum type="arabicPeriod"/>
            </a:pPr>
            <a:r>
              <a:rPr lang="en-US" dirty="0">
                <a:solidFill>
                  <a:schemeClr val="accent1">
                    <a:lumMod val="50000"/>
                  </a:schemeClr>
                </a:solidFill>
                <a:latin typeface="Arial" panose="020B0604020202020204" pitchFamily="34" charset="0"/>
                <a:cs typeface="Arial" panose="020B0604020202020204" pitchFamily="34" charset="0"/>
              </a:rPr>
              <a:t>Let us help you tell that story!  </a:t>
            </a:r>
          </a:p>
          <a:p>
            <a:pPr marL="914400" lvl="1" indent="-457200" algn="l">
              <a:buFont typeface="Arial" panose="020B0604020202020204" pitchFamily="34" charset="0"/>
              <a:buChar char="•"/>
            </a:pPr>
            <a:r>
              <a:rPr lang="en-US" dirty="0">
                <a:solidFill>
                  <a:schemeClr val="accent1">
                    <a:lumMod val="50000"/>
                  </a:schemeClr>
                </a:solidFill>
                <a:latin typeface="Arial" panose="020B0604020202020204" pitchFamily="34" charset="0"/>
                <a:cs typeface="Arial" panose="020B0604020202020204" pitchFamily="34" charset="0"/>
              </a:rPr>
              <a:t>Create a VA250 microsite and customized logo</a:t>
            </a:r>
          </a:p>
          <a:p>
            <a:pPr marL="914400" lvl="1" indent="-457200" algn="l">
              <a:buFont typeface="Arial" panose="020B0604020202020204" pitchFamily="34" charset="0"/>
              <a:buChar char="•"/>
            </a:pPr>
            <a:r>
              <a:rPr lang="en-US" dirty="0">
                <a:solidFill>
                  <a:schemeClr val="accent1">
                    <a:lumMod val="50000"/>
                  </a:schemeClr>
                </a:solidFill>
                <a:latin typeface="Arial" panose="020B0604020202020204" pitchFamily="34" charset="0"/>
                <a:cs typeface="Arial" panose="020B0604020202020204" pitchFamily="34" charset="0"/>
              </a:rPr>
              <a:t>Add Events and Places to Visit to VA250.org and Virginia.org </a:t>
            </a:r>
          </a:p>
          <a:p>
            <a:pPr marL="457200" indent="-457200" algn="l">
              <a:buFont typeface="Arial" panose="020B0604020202020204" pitchFamily="34" charset="0"/>
              <a:buChar char="•"/>
            </a:pPr>
            <a:endParaRPr lang="en-US" dirty="0">
              <a:solidFill>
                <a:schemeClr val="accent1">
                  <a:lumMod val="50000"/>
                </a:schemeClr>
              </a:solidFill>
              <a:latin typeface="Arial" panose="020B0604020202020204" pitchFamily="34" charset="0"/>
              <a:cs typeface="Arial" panose="020B0604020202020204" pitchFamily="34" charset="0"/>
            </a:endParaRPr>
          </a:p>
          <a:p>
            <a:pPr marL="457200" indent="-457200" algn="l">
              <a:buFont typeface="+mj-lt"/>
              <a:buAutoNum type="arabicPeriod"/>
            </a:pPr>
            <a:endParaRPr lang="en-US" dirty="0">
              <a:solidFill>
                <a:schemeClr val="accent1">
                  <a:lumMod val="50000"/>
                </a:schemeClr>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7E3712EC-989B-5AEA-D0AD-F8FB0CC59AE1}"/>
              </a:ext>
            </a:extLst>
          </p:cNvPr>
          <p:cNvSpPr txBox="1">
            <a:spLocks/>
          </p:cNvSpPr>
          <p:nvPr/>
        </p:nvSpPr>
        <p:spPr>
          <a:xfrm>
            <a:off x="2661920" y="304800"/>
            <a:ext cx="8778240" cy="5588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200" b="1" dirty="0">
                <a:solidFill>
                  <a:schemeClr val="bg1"/>
                </a:solidFill>
                <a:latin typeface="Arial" panose="020B0604020202020204" pitchFamily="34" charset="0"/>
                <a:cs typeface="Arial" panose="020B0604020202020204" pitchFamily="34" charset="0"/>
              </a:rPr>
              <a:t>Tips for Local VA250 Committees</a:t>
            </a:r>
          </a:p>
        </p:txBody>
      </p:sp>
    </p:spTree>
    <p:extLst>
      <p:ext uri="{BB962C8B-B14F-4D97-AF65-F5344CB8AC3E}">
        <p14:creationId xmlns:p14="http://schemas.microsoft.com/office/powerpoint/2010/main" val="1056201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2838F-BC69-45E9-3A3C-6578D8D4B740}"/>
              </a:ext>
            </a:extLst>
          </p:cNvPr>
          <p:cNvSpPr>
            <a:spLocks noGrp="1"/>
          </p:cNvSpPr>
          <p:nvPr>
            <p:ph type="ctrTitle"/>
          </p:nvPr>
        </p:nvSpPr>
        <p:spPr>
          <a:xfrm>
            <a:off x="145595" y="1291775"/>
            <a:ext cx="7389495" cy="441960"/>
          </a:xfrm>
        </p:spPr>
        <p:txBody>
          <a:bodyPr>
            <a:normAutofit fontScale="90000"/>
          </a:bodyPr>
          <a:lstStyle/>
          <a:p>
            <a:pPr algn="l"/>
            <a:r>
              <a:rPr lang="en-US" sz="3200" b="1" dirty="0">
                <a:solidFill>
                  <a:srgbClr val="1F2C5B"/>
                </a:solidFill>
                <a:latin typeface="Museo Sans 900" panose="02000000000000000000" pitchFamily="50" charset="0"/>
              </a:rPr>
              <a:t>Tips for Local Committees</a:t>
            </a:r>
          </a:p>
        </p:txBody>
      </p:sp>
      <p:sp>
        <p:nvSpPr>
          <p:cNvPr id="3" name="Subtitle 2">
            <a:extLst>
              <a:ext uri="{FF2B5EF4-FFF2-40B4-BE49-F238E27FC236}">
                <a16:creationId xmlns:a16="http://schemas.microsoft.com/office/drawing/2014/main" id="{C82E68C3-0746-1A98-D125-238881630F38}"/>
              </a:ext>
            </a:extLst>
          </p:cNvPr>
          <p:cNvSpPr>
            <a:spLocks noGrp="1"/>
          </p:cNvSpPr>
          <p:nvPr>
            <p:ph type="subTitle" idx="1"/>
          </p:nvPr>
        </p:nvSpPr>
        <p:spPr>
          <a:xfrm>
            <a:off x="145595" y="1733735"/>
            <a:ext cx="11294565" cy="5298436"/>
          </a:xfrm>
        </p:spPr>
        <p:txBody>
          <a:bodyPr>
            <a:noAutofit/>
          </a:bodyPr>
          <a:lstStyle/>
          <a:p>
            <a:pPr marL="457200" indent="-457200" algn="l">
              <a:buFont typeface="+mj-lt"/>
              <a:buAutoNum type="arabicPeriod" startAt="6"/>
            </a:pPr>
            <a:r>
              <a:rPr lang="en-US" dirty="0">
                <a:solidFill>
                  <a:schemeClr val="accent1">
                    <a:lumMod val="50000"/>
                  </a:schemeClr>
                </a:solidFill>
                <a:latin typeface="Arial" panose="020B0604020202020204" pitchFamily="34" charset="0"/>
                <a:cs typeface="Arial" panose="020B0604020202020204" pitchFamily="34" charset="0"/>
              </a:rPr>
              <a:t>Request traveling programs as they become available and plan events around them</a:t>
            </a:r>
          </a:p>
          <a:p>
            <a:pPr marL="914400" lvl="1" indent="-457200" algn="l">
              <a:buFont typeface="Arial" panose="020B0604020202020204" pitchFamily="34" charset="0"/>
              <a:buChar char="•"/>
            </a:pPr>
            <a:r>
              <a:rPr lang="en-US" dirty="0">
                <a:solidFill>
                  <a:schemeClr val="accent1">
                    <a:lumMod val="50000"/>
                  </a:schemeClr>
                </a:solidFill>
                <a:latin typeface="Arial" panose="020B0604020202020204" pitchFamily="34" charset="0"/>
                <a:cs typeface="Arial" panose="020B0604020202020204" pitchFamily="34" charset="0"/>
              </a:rPr>
              <a:t>Mobile museum</a:t>
            </a:r>
          </a:p>
          <a:p>
            <a:pPr marL="914400" lvl="1" indent="-457200" algn="l">
              <a:buFont typeface="Arial" panose="020B0604020202020204" pitchFamily="34" charset="0"/>
              <a:buChar char="•"/>
            </a:pPr>
            <a:r>
              <a:rPr lang="en-US" dirty="0">
                <a:solidFill>
                  <a:schemeClr val="accent1">
                    <a:lumMod val="50000"/>
                  </a:schemeClr>
                </a:solidFill>
                <a:latin typeface="Arial" panose="020B0604020202020204" pitchFamily="34" charset="0"/>
                <a:cs typeface="Arial" panose="020B0604020202020204" pitchFamily="34" charset="0"/>
              </a:rPr>
              <a:t>Panel exhibition</a:t>
            </a:r>
          </a:p>
          <a:p>
            <a:pPr marL="914400" lvl="1" indent="-457200" algn="l">
              <a:buFont typeface="Arial" panose="020B0604020202020204" pitchFamily="34" charset="0"/>
              <a:buChar char="•"/>
            </a:pPr>
            <a:r>
              <a:rPr lang="en-US" dirty="0">
                <a:solidFill>
                  <a:schemeClr val="accent1">
                    <a:lumMod val="50000"/>
                  </a:schemeClr>
                </a:solidFill>
                <a:latin typeface="Arial" panose="020B0604020202020204" pitchFamily="34" charset="0"/>
                <a:cs typeface="Arial" panose="020B0604020202020204" pitchFamily="34" charset="0"/>
              </a:rPr>
              <a:t>Library of Virginia </a:t>
            </a:r>
            <a:r>
              <a:rPr lang="en-US" i="1" dirty="0">
                <a:solidFill>
                  <a:schemeClr val="accent1">
                    <a:lumMod val="50000"/>
                  </a:schemeClr>
                </a:solidFill>
                <a:latin typeface="Arial" panose="020B0604020202020204" pitchFamily="34" charset="0"/>
                <a:cs typeface="Arial" panose="020B0604020202020204" pitchFamily="34" charset="0"/>
              </a:rPr>
              <a:t>Transcribe</a:t>
            </a:r>
            <a:r>
              <a:rPr lang="en-US" dirty="0">
                <a:solidFill>
                  <a:schemeClr val="accent1">
                    <a:lumMod val="50000"/>
                  </a:schemeClr>
                </a:solidFill>
                <a:latin typeface="Arial" panose="020B0604020202020204" pitchFamily="34" charset="0"/>
                <a:cs typeface="Arial" panose="020B0604020202020204" pitchFamily="34" charset="0"/>
              </a:rPr>
              <a:t> event</a:t>
            </a:r>
          </a:p>
          <a:p>
            <a:pPr marL="914400" lvl="1" indent="-457200" algn="l">
              <a:buFont typeface="Arial" panose="020B0604020202020204" pitchFamily="34" charset="0"/>
              <a:buChar char="•"/>
            </a:pPr>
            <a:endParaRPr lang="en-US" dirty="0">
              <a:solidFill>
                <a:schemeClr val="accent1">
                  <a:lumMod val="50000"/>
                </a:schemeClr>
              </a:solidFill>
              <a:latin typeface="Arial" panose="020B0604020202020204" pitchFamily="34" charset="0"/>
              <a:cs typeface="Arial" panose="020B0604020202020204" pitchFamily="34" charset="0"/>
            </a:endParaRPr>
          </a:p>
          <a:p>
            <a:pPr marL="457200" indent="-457200" algn="l">
              <a:buFont typeface="+mj-lt"/>
              <a:buAutoNum type="arabicPeriod" startAt="6"/>
            </a:pPr>
            <a:r>
              <a:rPr lang="en-US" dirty="0">
                <a:solidFill>
                  <a:schemeClr val="accent1">
                    <a:lumMod val="50000"/>
                  </a:schemeClr>
                </a:solidFill>
                <a:latin typeface="Arial" panose="020B0604020202020204" pitchFamily="34" charset="0"/>
                <a:cs typeface="Arial" panose="020B0604020202020204" pitchFamily="34" charset="0"/>
              </a:rPr>
              <a:t>**Keep good statistics!**</a:t>
            </a:r>
          </a:p>
          <a:p>
            <a:pPr marL="914400" lvl="1" indent="-457200" algn="l">
              <a:buFont typeface="Arial" panose="020B0604020202020204" pitchFamily="34" charset="0"/>
              <a:buChar char="•"/>
            </a:pPr>
            <a:r>
              <a:rPr lang="en-US" dirty="0">
                <a:solidFill>
                  <a:schemeClr val="accent1">
                    <a:lumMod val="50000"/>
                  </a:schemeClr>
                </a:solidFill>
                <a:latin typeface="Arial" panose="020B0604020202020204" pitchFamily="34" charset="0"/>
                <a:cs typeface="Arial" panose="020B0604020202020204" pitchFamily="34" charset="0"/>
              </a:rPr>
              <a:t>Comprehensive list of events (start a spreadsheet today)</a:t>
            </a:r>
          </a:p>
          <a:p>
            <a:pPr marL="914400" lvl="1" indent="-457200" algn="l">
              <a:buFont typeface="Arial" panose="020B0604020202020204" pitchFamily="34" charset="0"/>
              <a:buChar char="•"/>
            </a:pPr>
            <a:r>
              <a:rPr lang="en-US" dirty="0">
                <a:solidFill>
                  <a:schemeClr val="accent1">
                    <a:lumMod val="50000"/>
                  </a:schemeClr>
                </a:solidFill>
                <a:latin typeface="Arial" panose="020B0604020202020204" pitchFamily="34" charset="0"/>
                <a:cs typeface="Arial" panose="020B0604020202020204" pitchFamily="34" charset="0"/>
              </a:rPr>
              <a:t>How many people attended?</a:t>
            </a:r>
          </a:p>
          <a:p>
            <a:pPr marL="914400" lvl="1" indent="-457200" algn="l">
              <a:buFont typeface="Arial" panose="020B0604020202020204" pitchFamily="34" charset="0"/>
              <a:buChar char="•"/>
            </a:pPr>
            <a:r>
              <a:rPr lang="en-US" dirty="0">
                <a:solidFill>
                  <a:schemeClr val="accent1">
                    <a:lumMod val="50000"/>
                  </a:schemeClr>
                </a:solidFill>
                <a:latin typeface="Arial" panose="020B0604020202020204" pitchFamily="34" charset="0"/>
                <a:cs typeface="Arial" panose="020B0604020202020204" pitchFamily="34" charset="0"/>
              </a:rPr>
              <a:t>From where did they travel? (Zip codes)</a:t>
            </a:r>
          </a:p>
          <a:p>
            <a:pPr marL="914400" lvl="1" indent="-457200" algn="l">
              <a:buFont typeface="Arial" panose="020B0604020202020204" pitchFamily="34" charset="0"/>
              <a:buChar char="•"/>
            </a:pPr>
            <a:r>
              <a:rPr lang="en-US" dirty="0">
                <a:solidFill>
                  <a:schemeClr val="accent1">
                    <a:lumMod val="50000"/>
                  </a:schemeClr>
                </a:solidFill>
                <a:latin typeface="Arial" panose="020B0604020202020204" pitchFamily="34" charset="0"/>
                <a:cs typeface="Arial" panose="020B0604020202020204" pitchFamily="34" charset="0"/>
              </a:rPr>
              <a:t>Collect feedback, quotes</a:t>
            </a:r>
          </a:p>
          <a:p>
            <a:pPr marL="914400" lvl="1" indent="-457200" algn="l">
              <a:buFont typeface="Arial" panose="020B0604020202020204" pitchFamily="34" charset="0"/>
              <a:buChar char="•"/>
            </a:pPr>
            <a:r>
              <a:rPr lang="en-US" dirty="0">
                <a:solidFill>
                  <a:schemeClr val="accent1">
                    <a:lumMod val="50000"/>
                  </a:schemeClr>
                </a:solidFill>
                <a:latin typeface="Arial" panose="020B0604020202020204" pitchFamily="34" charset="0"/>
                <a:cs typeface="Arial" panose="020B0604020202020204" pitchFamily="34" charset="0"/>
              </a:rPr>
              <a:t>*We will request this data for economic impact reporting</a:t>
            </a:r>
          </a:p>
          <a:p>
            <a:pPr lvl="1" algn="l"/>
            <a:endParaRPr lang="en-US" dirty="0">
              <a:solidFill>
                <a:schemeClr val="accent1">
                  <a:lumMod val="50000"/>
                </a:schemeClr>
              </a:solidFill>
              <a:latin typeface="Arial" panose="020B0604020202020204" pitchFamily="34" charset="0"/>
              <a:cs typeface="Arial" panose="020B0604020202020204" pitchFamily="34" charset="0"/>
            </a:endParaRPr>
          </a:p>
          <a:p>
            <a:pPr algn="l"/>
            <a:r>
              <a:rPr lang="en-US" dirty="0">
                <a:solidFill>
                  <a:schemeClr val="accent1">
                    <a:lumMod val="50000"/>
                  </a:schemeClr>
                </a:solidFill>
                <a:latin typeface="Arial" panose="020B0604020202020204" pitchFamily="34" charset="0"/>
                <a:cs typeface="Arial" panose="020B0604020202020204" pitchFamily="34" charset="0"/>
              </a:rPr>
              <a:t>8.  Always send us your good news for posting, amplifying, supporting!</a:t>
            </a:r>
          </a:p>
        </p:txBody>
      </p:sp>
      <p:sp>
        <p:nvSpPr>
          <p:cNvPr id="4" name="Title 1">
            <a:extLst>
              <a:ext uri="{FF2B5EF4-FFF2-40B4-BE49-F238E27FC236}">
                <a16:creationId xmlns:a16="http://schemas.microsoft.com/office/drawing/2014/main" id="{7E3712EC-989B-5AEA-D0AD-F8FB0CC59AE1}"/>
              </a:ext>
            </a:extLst>
          </p:cNvPr>
          <p:cNvSpPr txBox="1">
            <a:spLocks/>
          </p:cNvSpPr>
          <p:nvPr/>
        </p:nvSpPr>
        <p:spPr>
          <a:xfrm>
            <a:off x="2661920" y="304800"/>
            <a:ext cx="8778240" cy="5588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200" b="1" dirty="0">
                <a:solidFill>
                  <a:schemeClr val="bg1"/>
                </a:solidFill>
                <a:latin typeface="Arial" panose="020B0604020202020204" pitchFamily="34" charset="0"/>
                <a:cs typeface="Arial" panose="020B0604020202020204" pitchFamily="34" charset="0"/>
              </a:rPr>
              <a:t>Tips for Local VA250 Committees</a:t>
            </a:r>
          </a:p>
        </p:txBody>
      </p:sp>
    </p:spTree>
    <p:extLst>
      <p:ext uri="{BB962C8B-B14F-4D97-AF65-F5344CB8AC3E}">
        <p14:creationId xmlns:p14="http://schemas.microsoft.com/office/powerpoint/2010/main" val="2160785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500"/>
                                        <p:tgtEl>
                                          <p:spTgt spid="3">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fade">
                                      <p:cBhvr>
                                        <p:cTn id="52" dur="500"/>
                                        <p:tgtEl>
                                          <p:spTgt spid="3">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2" end="12"/>
                                            </p:txEl>
                                          </p:spTgt>
                                        </p:tgtEl>
                                        <p:attrNameLst>
                                          <p:attrName>style.visibility</p:attrName>
                                        </p:attrNameLst>
                                      </p:cBhvr>
                                      <p:to>
                                        <p:strVal val="visible"/>
                                      </p:to>
                                    </p:set>
                                    <p:animEffect transition="in" filter="fade">
                                      <p:cBhvr>
                                        <p:cTn id="5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2838F-BC69-45E9-3A3C-6578D8D4B740}"/>
              </a:ext>
            </a:extLst>
          </p:cNvPr>
          <p:cNvSpPr>
            <a:spLocks noGrp="1"/>
          </p:cNvSpPr>
          <p:nvPr>
            <p:ph type="ctrTitle"/>
          </p:nvPr>
        </p:nvSpPr>
        <p:spPr>
          <a:xfrm>
            <a:off x="6296024" y="2128520"/>
            <a:ext cx="7389495" cy="441960"/>
          </a:xfrm>
        </p:spPr>
        <p:txBody>
          <a:bodyPr>
            <a:normAutofit fontScale="90000"/>
          </a:bodyPr>
          <a:lstStyle/>
          <a:p>
            <a:pPr algn="l"/>
            <a:endParaRPr lang="en-US" sz="3200" b="1" dirty="0">
              <a:solidFill>
                <a:srgbClr val="1F2C5B"/>
              </a:solidFill>
              <a:latin typeface="Museo Sans 900" panose="02000000000000000000" pitchFamily="50" charset="0"/>
            </a:endParaRPr>
          </a:p>
        </p:txBody>
      </p:sp>
      <p:sp>
        <p:nvSpPr>
          <p:cNvPr id="3" name="Subtitle 2">
            <a:extLst>
              <a:ext uri="{FF2B5EF4-FFF2-40B4-BE49-F238E27FC236}">
                <a16:creationId xmlns:a16="http://schemas.microsoft.com/office/drawing/2014/main" id="{C82E68C3-0746-1A98-D125-238881630F38}"/>
              </a:ext>
            </a:extLst>
          </p:cNvPr>
          <p:cNvSpPr>
            <a:spLocks noGrp="1"/>
          </p:cNvSpPr>
          <p:nvPr>
            <p:ph type="subTitle" idx="1"/>
          </p:nvPr>
        </p:nvSpPr>
        <p:spPr>
          <a:xfrm>
            <a:off x="6469971" y="2603870"/>
            <a:ext cx="4701611" cy="1655762"/>
          </a:xfrm>
        </p:spPr>
        <p:txBody>
          <a:bodyPr>
            <a:noAutofit/>
          </a:bodyPr>
          <a:lstStyle/>
          <a:p>
            <a:pPr marL="457200" indent="-457200" algn="l">
              <a:buFont typeface="Arial" panose="020B0604020202020204" pitchFamily="34" charset="0"/>
              <a:buChar char="•"/>
            </a:pPr>
            <a:r>
              <a:rPr lang="en-US" sz="3200" b="1" dirty="0">
                <a:solidFill>
                  <a:schemeClr val="accent1">
                    <a:lumMod val="50000"/>
                  </a:schemeClr>
                </a:solidFill>
                <a:latin typeface="Arial" panose="020B0604020202020204" pitchFamily="34" charset="0"/>
                <a:cs typeface="Arial" panose="020B0604020202020204" pitchFamily="34" charset="0"/>
              </a:rPr>
              <a:t>Join us at VA250.org</a:t>
            </a:r>
          </a:p>
          <a:p>
            <a:pPr marL="457200" indent="-457200" algn="l">
              <a:buFont typeface="Arial" panose="020B0604020202020204" pitchFamily="34" charset="0"/>
              <a:buChar char="•"/>
            </a:pPr>
            <a:endParaRPr lang="en-US" sz="3200" b="1" dirty="0">
              <a:solidFill>
                <a:schemeClr val="accent1">
                  <a:lumMod val="50000"/>
                </a:schemeClr>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US" sz="3200" b="1" dirty="0">
                <a:solidFill>
                  <a:schemeClr val="accent1">
                    <a:lumMod val="50000"/>
                  </a:schemeClr>
                </a:solidFill>
                <a:latin typeface="Arial" panose="020B0604020202020204" pitchFamily="34" charset="0"/>
                <a:cs typeface="Arial" panose="020B0604020202020204" pitchFamily="34" charset="0"/>
              </a:rPr>
              <a:t>#va250</a:t>
            </a:r>
          </a:p>
          <a:p>
            <a:pPr marL="457200" indent="-457200" algn="l">
              <a:buFont typeface="Arial" panose="020B0604020202020204" pitchFamily="34" charset="0"/>
              <a:buChar char="•"/>
            </a:pPr>
            <a:endParaRPr lang="en-US" sz="3200" b="1" dirty="0">
              <a:solidFill>
                <a:schemeClr val="accent1">
                  <a:lumMod val="50000"/>
                </a:schemeClr>
              </a:solidFill>
              <a:latin typeface="Museo Sans 300" panose="02000000000000000000" pitchFamily="50" charset="0"/>
            </a:endParaRPr>
          </a:p>
          <a:p>
            <a:pPr marL="457200" indent="-457200" algn="l">
              <a:buFont typeface="Arial" panose="020B0604020202020204" pitchFamily="34" charset="0"/>
              <a:buChar char="•"/>
            </a:pPr>
            <a:r>
              <a:rPr lang="en-US" sz="3200" b="1" dirty="0">
                <a:solidFill>
                  <a:schemeClr val="accent1">
                    <a:lumMod val="50000"/>
                  </a:schemeClr>
                </a:solidFill>
                <a:latin typeface="Arial" panose="020B0604020202020204" pitchFamily="34" charset="0"/>
                <a:cs typeface="Arial" panose="020B0604020202020204" pitchFamily="34" charset="0"/>
              </a:rPr>
              <a:t>@varevolution250</a:t>
            </a:r>
          </a:p>
        </p:txBody>
      </p:sp>
      <p:sp>
        <p:nvSpPr>
          <p:cNvPr id="4" name="Title 1">
            <a:extLst>
              <a:ext uri="{FF2B5EF4-FFF2-40B4-BE49-F238E27FC236}">
                <a16:creationId xmlns:a16="http://schemas.microsoft.com/office/drawing/2014/main" id="{7E3712EC-989B-5AEA-D0AD-F8FB0CC59AE1}"/>
              </a:ext>
            </a:extLst>
          </p:cNvPr>
          <p:cNvSpPr txBox="1">
            <a:spLocks/>
          </p:cNvSpPr>
          <p:nvPr/>
        </p:nvSpPr>
        <p:spPr>
          <a:xfrm>
            <a:off x="2661920" y="304800"/>
            <a:ext cx="8778240" cy="5588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200" b="1" dirty="0">
                <a:solidFill>
                  <a:schemeClr val="bg1"/>
                </a:solidFill>
                <a:latin typeface="Arial" panose="020B0604020202020204" pitchFamily="34" charset="0"/>
                <a:cs typeface="Arial" panose="020B0604020202020204" pitchFamily="34" charset="0"/>
              </a:rPr>
              <a:t>Follow VA250</a:t>
            </a:r>
          </a:p>
        </p:txBody>
      </p:sp>
      <p:pic>
        <p:nvPicPr>
          <p:cNvPr id="7" name="Picture 6">
            <a:extLst>
              <a:ext uri="{FF2B5EF4-FFF2-40B4-BE49-F238E27FC236}">
                <a16:creationId xmlns:a16="http://schemas.microsoft.com/office/drawing/2014/main" id="{17DCA195-295A-4639-B94F-5B82F4F75342}"/>
              </a:ext>
            </a:extLst>
          </p:cNvPr>
          <p:cNvPicPr>
            <a:picLocks noChangeAspect="1"/>
          </p:cNvPicPr>
          <p:nvPr/>
        </p:nvPicPr>
        <p:blipFill>
          <a:blip r:embed="rId4"/>
          <a:stretch>
            <a:fillRect/>
          </a:stretch>
        </p:blipFill>
        <p:spPr>
          <a:xfrm>
            <a:off x="713172" y="1955732"/>
            <a:ext cx="5182805" cy="3454393"/>
          </a:xfrm>
          <a:prstGeom prst="rect">
            <a:avLst/>
          </a:prstGeom>
        </p:spPr>
      </p:pic>
      <p:pic>
        <p:nvPicPr>
          <p:cNvPr id="5" name="Picture 4">
            <a:extLst>
              <a:ext uri="{FF2B5EF4-FFF2-40B4-BE49-F238E27FC236}">
                <a16:creationId xmlns:a16="http://schemas.microsoft.com/office/drawing/2014/main" id="{F29FE40F-4339-4767-BA86-E9A073F69483}"/>
              </a:ext>
            </a:extLst>
          </p:cNvPr>
          <p:cNvPicPr>
            <a:picLocks noChangeAspect="1"/>
          </p:cNvPicPr>
          <p:nvPr/>
        </p:nvPicPr>
        <p:blipFill rotWithShape="1">
          <a:blip r:embed="rId5"/>
          <a:srcRect r="61565"/>
          <a:stretch/>
        </p:blipFill>
        <p:spPr>
          <a:xfrm>
            <a:off x="1708208" y="5530001"/>
            <a:ext cx="2953244" cy="1023199"/>
          </a:xfrm>
          <a:prstGeom prst="rect">
            <a:avLst/>
          </a:prstGeom>
        </p:spPr>
      </p:pic>
    </p:spTree>
    <p:extLst>
      <p:ext uri="{BB962C8B-B14F-4D97-AF65-F5344CB8AC3E}">
        <p14:creationId xmlns:p14="http://schemas.microsoft.com/office/powerpoint/2010/main" val="3344852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6D079D-AE2A-4F74-8083-6983893907EB}"/>
              </a:ext>
            </a:extLst>
          </p:cNvPr>
          <p:cNvSpPr txBox="1"/>
          <p:nvPr/>
        </p:nvSpPr>
        <p:spPr>
          <a:xfrm>
            <a:off x="5318621" y="6467912"/>
            <a:ext cx="1493240" cy="646331"/>
          </a:xfrm>
          <a:prstGeom prst="rect">
            <a:avLst/>
          </a:prstGeom>
          <a:noFill/>
        </p:spPr>
        <p:txBody>
          <a:bodyPr wrap="square" rtlCol="0">
            <a:spAutoFit/>
          </a:bodyPr>
          <a:lstStyle/>
          <a:p>
            <a:r>
              <a:rPr lang="en-US" dirty="0">
                <a:solidFill>
                  <a:schemeClr val="bg1"/>
                </a:solidFill>
                <a:latin typeface="Arial Black" panose="020B0A04020102020204" pitchFamily="34" charset="0"/>
              </a:rPr>
              <a:t>VA250.org</a:t>
            </a:r>
          </a:p>
          <a:p>
            <a:endParaRPr lang="en-US" dirty="0"/>
          </a:p>
        </p:txBody>
      </p:sp>
    </p:spTree>
    <p:extLst>
      <p:ext uri="{BB962C8B-B14F-4D97-AF65-F5344CB8AC3E}">
        <p14:creationId xmlns:p14="http://schemas.microsoft.com/office/powerpoint/2010/main" val="269880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2838F-BC69-45E9-3A3C-6578D8D4B740}"/>
              </a:ext>
            </a:extLst>
          </p:cNvPr>
          <p:cNvSpPr>
            <a:spLocks noGrp="1"/>
          </p:cNvSpPr>
          <p:nvPr>
            <p:ph type="ctrTitle"/>
          </p:nvPr>
        </p:nvSpPr>
        <p:spPr>
          <a:xfrm>
            <a:off x="480330" y="1403519"/>
            <a:ext cx="4308399" cy="558800"/>
          </a:xfrm>
        </p:spPr>
        <p:txBody>
          <a:bodyPr>
            <a:normAutofit/>
          </a:bodyPr>
          <a:lstStyle/>
          <a:p>
            <a:pPr algn="l"/>
            <a:endParaRPr lang="en-US" sz="3200" b="1" dirty="0">
              <a:solidFill>
                <a:srgbClr val="1F2C5B"/>
              </a:solidFill>
              <a:latin typeface="Museo Sans 900" panose="02000000000000000000" pitchFamily="50" charset="0"/>
            </a:endParaRPr>
          </a:p>
        </p:txBody>
      </p:sp>
      <p:sp>
        <p:nvSpPr>
          <p:cNvPr id="3" name="Subtitle 2">
            <a:extLst>
              <a:ext uri="{FF2B5EF4-FFF2-40B4-BE49-F238E27FC236}">
                <a16:creationId xmlns:a16="http://schemas.microsoft.com/office/drawing/2014/main" id="{C82E68C3-0746-1A98-D125-238881630F38}"/>
              </a:ext>
            </a:extLst>
          </p:cNvPr>
          <p:cNvSpPr>
            <a:spLocks noGrp="1"/>
          </p:cNvSpPr>
          <p:nvPr>
            <p:ph type="subTitle" idx="1"/>
          </p:nvPr>
        </p:nvSpPr>
        <p:spPr>
          <a:xfrm>
            <a:off x="792230" y="1962319"/>
            <a:ext cx="8640660" cy="4620361"/>
          </a:xfrm>
        </p:spPr>
        <p:txBody>
          <a:bodyPr>
            <a:noAutofit/>
          </a:bodyPr>
          <a:lstStyle/>
          <a:p>
            <a:pPr algn="l"/>
            <a:endParaRPr lang="en-US" sz="2800" dirty="0">
              <a:latin typeface="Museo Sans 300"/>
              <a:cs typeface="Times New Roman" panose="02020603050405020304" pitchFamily="18" charset="0"/>
            </a:endParaRPr>
          </a:p>
        </p:txBody>
      </p:sp>
      <p:sp>
        <p:nvSpPr>
          <p:cNvPr id="4" name="Title 1">
            <a:extLst>
              <a:ext uri="{FF2B5EF4-FFF2-40B4-BE49-F238E27FC236}">
                <a16:creationId xmlns:a16="http://schemas.microsoft.com/office/drawing/2014/main" id="{7E3712EC-989B-5AEA-D0AD-F8FB0CC59AE1}"/>
              </a:ext>
            </a:extLst>
          </p:cNvPr>
          <p:cNvSpPr txBox="1">
            <a:spLocks/>
          </p:cNvSpPr>
          <p:nvPr/>
        </p:nvSpPr>
        <p:spPr>
          <a:xfrm>
            <a:off x="3173649" y="250764"/>
            <a:ext cx="8778240" cy="5588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Museo Sans 900" panose="02000000000000000000" pitchFamily="50" charset="0"/>
              <a:ea typeface="+mj-ea"/>
              <a:cs typeface="+mj-cs"/>
            </a:endParaRPr>
          </a:p>
        </p:txBody>
      </p:sp>
      <p:pic>
        <p:nvPicPr>
          <p:cNvPr id="5" name="Online Media 4" title="The Virginia American Revolution 250 Commemoration">
            <a:hlinkClick r:id="" action="ppaction://media"/>
            <a:extLst>
              <a:ext uri="{FF2B5EF4-FFF2-40B4-BE49-F238E27FC236}">
                <a16:creationId xmlns:a16="http://schemas.microsoft.com/office/drawing/2014/main" id="{714B2AE2-FA19-49F5-AFFC-3C8136C1112E}"/>
              </a:ext>
            </a:extLst>
          </p:cNvPr>
          <p:cNvPicPr>
            <a:picLocks noRot="1" noChangeAspect="1"/>
          </p:cNvPicPr>
          <p:nvPr>
            <a:videoFile r:link="rId1"/>
          </p:nvPr>
        </p:nvPicPr>
        <p:blipFill>
          <a:blip r:embed="rId4"/>
          <a:stretch>
            <a:fillRect/>
          </a:stretch>
        </p:blipFill>
        <p:spPr>
          <a:xfrm>
            <a:off x="638175" y="1151383"/>
            <a:ext cx="9982200" cy="5639942"/>
          </a:xfrm>
          <a:prstGeom prst="rect">
            <a:avLst/>
          </a:prstGeom>
        </p:spPr>
      </p:pic>
    </p:spTree>
    <p:extLst>
      <p:ext uri="{BB962C8B-B14F-4D97-AF65-F5344CB8AC3E}">
        <p14:creationId xmlns:p14="http://schemas.microsoft.com/office/powerpoint/2010/main" val="922091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2838F-BC69-45E9-3A3C-6578D8D4B740}"/>
              </a:ext>
            </a:extLst>
          </p:cNvPr>
          <p:cNvSpPr>
            <a:spLocks noGrp="1"/>
          </p:cNvSpPr>
          <p:nvPr>
            <p:ph type="ctrTitle"/>
          </p:nvPr>
        </p:nvSpPr>
        <p:spPr>
          <a:xfrm>
            <a:off x="934720" y="2011680"/>
            <a:ext cx="4727849" cy="558800"/>
          </a:xfrm>
        </p:spPr>
        <p:txBody>
          <a:bodyPr>
            <a:normAutofit/>
          </a:bodyPr>
          <a:lstStyle/>
          <a:p>
            <a:pPr algn="l"/>
            <a:endParaRPr lang="en-US" sz="3200" b="1" dirty="0">
              <a:solidFill>
                <a:srgbClr val="1F2C5B"/>
              </a:solidFill>
              <a:latin typeface="Museo Sans 900" panose="02000000000000000000" pitchFamily="50" charset="0"/>
            </a:endParaRPr>
          </a:p>
        </p:txBody>
      </p:sp>
      <p:sp>
        <p:nvSpPr>
          <p:cNvPr id="3" name="Subtitle 2">
            <a:extLst>
              <a:ext uri="{FF2B5EF4-FFF2-40B4-BE49-F238E27FC236}">
                <a16:creationId xmlns:a16="http://schemas.microsoft.com/office/drawing/2014/main" id="{C82E68C3-0746-1A98-D125-238881630F38}"/>
              </a:ext>
            </a:extLst>
          </p:cNvPr>
          <p:cNvSpPr>
            <a:spLocks noGrp="1"/>
          </p:cNvSpPr>
          <p:nvPr>
            <p:ph type="subTitle" idx="1"/>
          </p:nvPr>
        </p:nvSpPr>
        <p:spPr>
          <a:xfrm>
            <a:off x="934720" y="2707260"/>
            <a:ext cx="5247966" cy="2250634"/>
          </a:xfrm>
        </p:spPr>
        <p:txBody>
          <a:bodyPr>
            <a:noAutofit/>
          </a:bodyPr>
          <a:lstStyle/>
          <a:p>
            <a:pPr algn="l"/>
            <a:endParaRPr lang="en-US" dirty="0">
              <a:latin typeface="Museo Sans 300" panose="02000000000000000000" pitchFamily="50" charset="0"/>
            </a:endParaRPr>
          </a:p>
          <a:p>
            <a:pPr marL="342900" indent="-342900" algn="l">
              <a:buFont typeface="Arial" panose="020B0604020202020204" pitchFamily="34" charset="0"/>
              <a:buChar char="•"/>
            </a:pPr>
            <a:endParaRPr lang="en-US" sz="2000" dirty="0">
              <a:latin typeface="Museo Sans 300" panose="02000000000000000000" pitchFamily="50" charset="0"/>
            </a:endParaRPr>
          </a:p>
          <a:p>
            <a:pPr algn="l"/>
            <a:endParaRPr lang="en-US" sz="2000" dirty="0">
              <a:latin typeface="Museo Sans 300" panose="02000000000000000000" pitchFamily="50" charset="0"/>
            </a:endParaRPr>
          </a:p>
        </p:txBody>
      </p:sp>
      <p:sp>
        <p:nvSpPr>
          <p:cNvPr id="4" name="Title 1">
            <a:extLst>
              <a:ext uri="{FF2B5EF4-FFF2-40B4-BE49-F238E27FC236}">
                <a16:creationId xmlns:a16="http://schemas.microsoft.com/office/drawing/2014/main" id="{7E3712EC-989B-5AEA-D0AD-F8FB0CC59AE1}"/>
              </a:ext>
            </a:extLst>
          </p:cNvPr>
          <p:cNvSpPr txBox="1">
            <a:spLocks/>
          </p:cNvSpPr>
          <p:nvPr/>
        </p:nvSpPr>
        <p:spPr>
          <a:xfrm>
            <a:off x="2661920" y="304800"/>
            <a:ext cx="8778240" cy="5588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200" b="1" dirty="0">
                <a:solidFill>
                  <a:schemeClr val="bg1"/>
                </a:solidFill>
                <a:latin typeface="Arial" panose="020B0604020202020204" pitchFamily="34" charset="0"/>
                <a:cs typeface="Arial" panose="020B0604020202020204" pitchFamily="34" charset="0"/>
              </a:rPr>
              <a:t>Commission Membership</a:t>
            </a:r>
          </a:p>
        </p:txBody>
      </p:sp>
      <p:sp>
        <p:nvSpPr>
          <p:cNvPr id="8" name="TextBox 7">
            <a:extLst>
              <a:ext uri="{FF2B5EF4-FFF2-40B4-BE49-F238E27FC236}">
                <a16:creationId xmlns:a16="http://schemas.microsoft.com/office/drawing/2014/main" id="{DF5E85D5-75CA-4021-9D77-EE44A96E60D1}"/>
              </a:ext>
            </a:extLst>
          </p:cNvPr>
          <p:cNvSpPr txBox="1"/>
          <p:nvPr/>
        </p:nvSpPr>
        <p:spPr>
          <a:xfrm>
            <a:off x="118188" y="1620689"/>
            <a:ext cx="6409612" cy="4401205"/>
          </a:xfrm>
          <a:prstGeom prst="rect">
            <a:avLst/>
          </a:prstGeom>
          <a:noFill/>
        </p:spPr>
        <p:txBody>
          <a:bodyPr wrap="square">
            <a:spAutoFit/>
          </a:bodyPr>
          <a:lstStyle/>
          <a:p>
            <a:pPr marL="914400" lvl="1" indent="-457200">
              <a:buSzPct val="65000"/>
              <a:buFont typeface="Wingdings" panose="05000000000000000000" pitchFamily="2" charset="2"/>
              <a:buChar char="Ø"/>
            </a:pPr>
            <a:r>
              <a:rPr lang="en-US" sz="2800" dirty="0">
                <a:latin typeface="Arial" panose="020B0604020202020204" pitchFamily="34" charset="0"/>
                <a:cs typeface="Arial" panose="020B0604020202020204" pitchFamily="34" charset="0"/>
              </a:rPr>
              <a:t>General Assembly leadership</a:t>
            </a:r>
          </a:p>
          <a:p>
            <a:pPr marL="1371600" lvl="2" indent="-457200">
              <a:buSzPct val="65000"/>
              <a:buFont typeface="Wingdings" panose="05000000000000000000" pitchFamily="2" charset="2"/>
              <a:buChar char="Ø"/>
            </a:pPr>
            <a:r>
              <a:rPr lang="en-US" sz="2800" dirty="0">
                <a:latin typeface="Arial" panose="020B0604020202020204" pitchFamily="34" charset="0"/>
                <a:cs typeface="Arial" panose="020B0604020202020204" pitchFamily="34" charset="0"/>
              </a:rPr>
              <a:t>Del. Terry Austin, Chair</a:t>
            </a:r>
          </a:p>
          <a:p>
            <a:pPr marL="1371600" lvl="2" indent="-457200">
              <a:buSzPct val="65000"/>
              <a:buFont typeface="Wingdings" panose="05000000000000000000" pitchFamily="2" charset="2"/>
              <a:buChar char="Ø"/>
            </a:pPr>
            <a:r>
              <a:rPr lang="en-US" sz="2800" dirty="0">
                <a:latin typeface="Arial" panose="020B0604020202020204" pitchFamily="34" charset="0"/>
                <a:cs typeface="Arial" panose="020B0604020202020204" pitchFamily="34" charset="0"/>
              </a:rPr>
              <a:t>Sen. Mamie Locke, Vice Chair</a:t>
            </a:r>
          </a:p>
          <a:p>
            <a:pPr marL="914400" lvl="1" indent="-457200">
              <a:buSzPct val="65000"/>
              <a:buFont typeface="Wingdings" panose="05000000000000000000" pitchFamily="2" charset="2"/>
              <a:buChar char="Ø"/>
            </a:pPr>
            <a:r>
              <a:rPr lang="en-US" sz="2800" dirty="0">
                <a:latin typeface="Arial" panose="020B0604020202020204" pitchFamily="34" charset="0"/>
                <a:cs typeface="Arial" panose="020B0604020202020204" pitchFamily="34" charset="0"/>
              </a:rPr>
              <a:t> Colonial Williamsburg</a:t>
            </a:r>
          </a:p>
          <a:p>
            <a:pPr marL="914400" lvl="1" indent="-457200">
              <a:buSzPct val="65000"/>
              <a:buFont typeface="Wingdings" panose="05000000000000000000" pitchFamily="2" charset="2"/>
              <a:buChar char="Ø"/>
            </a:pPr>
            <a:r>
              <a:rPr lang="en-US" sz="2800" dirty="0">
                <a:latin typeface="Arial" panose="020B0604020202020204" pitchFamily="34" charset="0"/>
                <a:cs typeface="Arial" panose="020B0604020202020204" pitchFamily="34" charset="0"/>
              </a:rPr>
              <a:t> VMHC</a:t>
            </a:r>
          </a:p>
          <a:p>
            <a:pPr lvl="1">
              <a:buSzPct val="65000"/>
              <a:buFont typeface="Wingdings" panose="05000000000000000000" pitchFamily="2" charset="2"/>
              <a:buChar char="Ø"/>
            </a:pPr>
            <a:r>
              <a:rPr lang="en-US" sz="2800" dirty="0">
                <a:latin typeface="Arial" panose="020B0604020202020204" pitchFamily="34" charset="0"/>
                <a:cs typeface="Arial" panose="020B0604020202020204" pitchFamily="34" charset="0"/>
              </a:rPr>
              <a:t>    JYF</a:t>
            </a:r>
          </a:p>
          <a:p>
            <a:pPr lvl="1">
              <a:buSzPct val="65000"/>
              <a:buFont typeface="Wingdings" panose="05000000000000000000" pitchFamily="2" charset="2"/>
              <a:buChar char="Ø"/>
            </a:pPr>
            <a:r>
              <a:rPr lang="en-US" sz="2800" dirty="0">
                <a:latin typeface="Arial" panose="020B0604020202020204" pitchFamily="34" charset="0"/>
                <a:cs typeface="Arial" panose="020B0604020202020204" pitchFamily="34" charset="0"/>
              </a:rPr>
              <a:t>    Gunston Hall</a:t>
            </a:r>
          </a:p>
          <a:p>
            <a:pPr lvl="1">
              <a:buSzPct val="65000"/>
              <a:buFont typeface="Wingdings" panose="05000000000000000000" pitchFamily="2" charset="2"/>
              <a:buChar char="Ø"/>
            </a:pPr>
            <a:r>
              <a:rPr lang="en-US" sz="2800" dirty="0">
                <a:latin typeface="Arial" panose="020B0604020202020204" pitchFamily="34" charset="0"/>
                <a:cs typeface="Arial" panose="020B0604020202020204" pitchFamily="34" charset="0"/>
              </a:rPr>
              <a:t>    Monticello</a:t>
            </a:r>
          </a:p>
          <a:p>
            <a:pPr lvl="1">
              <a:buSzPct val="65000"/>
              <a:buFont typeface="Wingdings" panose="05000000000000000000" pitchFamily="2" charset="2"/>
              <a:buChar char="Ø"/>
            </a:pPr>
            <a:r>
              <a:rPr lang="en-US" sz="2800" dirty="0">
                <a:latin typeface="Arial" panose="020B0604020202020204" pitchFamily="34" charset="0"/>
                <a:cs typeface="Arial" panose="020B0604020202020204" pitchFamily="34" charset="0"/>
              </a:rPr>
              <a:t>    Secretary of Education</a:t>
            </a:r>
          </a:p>
          <a:p>
            <a:pPr lvl="1">
              <a:buSzPct val="65000"/>
              <a:buFont typeface="Wingdings" panose="05000000000000000000" pitchFamily="2" charset="2"/>
              <a:buChar char="Ø"/>
            </a:pPr>
            <a:r>
              <a:rPr lang="en-US" sz="2800" dirty="0">
                <a:latin typeface="Arial" panose="020B0604020202020204" pitchFamily="34" charset="0"/>
                <a:cs typeface="Arial" panose="020B0604020202020204" pitchFamily="34" charset="0"/>
              </a:rPr>
              <a:t>    Virginia Tourism</a:t>
            </a:r>
          </a:p>
        </p:txBody>
      </p:sp>
      <p:pic>
        <p:nvPicPr>
          <p:cNvPr id="9" name="Picture 8">
            <a:extLst>
              <a:ext uri="{FF2B5EF4-FFF2-40B4-BE49-F238E27FC236}">
                <a16:creationId xmlns:a16="http://schemas.microsoft.com/office/drawing/2014/main" id="{93D559F3-9F05-4058-A334-AECDD2EEF8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6228" y="3778529"/>
            <a:ext cx="2497584" cy="3079471"/>
          </a:xfrm>
          <a:prstGeom prst="rect">
            <a:avLst/>
          </a:prstGeom>
          <a:ln>
            <a:solidFill>
              <a:schemeClr val="tx1"/>
            </a:solidFill>
          </a:ln>
        </p:spPr>
      </p:pic>
      <p:sp>
        <p:nvSpPr>
          <p:cNvPr id="6" name="TextBox 5">
            <a:extLst>
              <a:ext uri="{FF2B5EF4-FFF2-40B4-BE49-F238E27FC236}">
                <a16:creationId xmlns:a16="http://schemas.microsoft.com/office/drawing/2014/main" id="{DF0E9D7D-337E-4376-9A0A-0F773EACB1BE}"/>
              </a:ext>
            </a:extLst>
          </p:cNvPr>
          <p:cNvSpPr txBox="1"/>
          <p:nvPr/>
        </p:nvSpPr>
        <p:spPr>
          <a:xfrm>
            <a:off x="6399588" y="1447095"/>
            <a:ext cx="5891127" cy="2246769"/>
          </a:xfrm>
          <a:prstGeom prst="rect">
            <a:avLst/>
          </a:prstGeom>
          <a:noFill/>
        </p:spPr>
        <p:txBody>
          <a:bodyPr wrap="square" rtlCol="0">
            <a:spAutoFit/>
          </a:bodyPr>
          <a:lstStyle/>
          <a:p>
            <a:pPr marL="457200" indent="-457200">
              <a:buFont typeface="Wingdings" panose="05000000000000000000" pitchFamily="2" charset="2"/>
              <a:buChar char="Ø"/>
            </a:pPr>
            <a:r>
              <a:rPr lang="en-US" sz="2800" dirty="0">
                <a:latin typeface="Arial" panose="020B0604020202020204" pitchFamily="34" charset="0"/>
                <a:cs typeface="Arial" panose="020B0604020202020204" pitchFamily="34" charset="0"/>
              </a:rPr>
              <a:t>Department of Historic Resources</a:t>
            </a:r>
          </a:p>
          <a:p>
            <a:pPr marL="457200" indent="-457200">
              <a:buFont typeface="Wingdings" panose="05000000000000000000" pitchFamily="2" charset="2"/>
              <a:buChar char="Ø"/>
            </a:pPr>
            <a:r>
              <a:rPr lang="en-US" sz="2800" dirty="0">
                <a:latin typeface="Arial" panose="020B0604020202020204" pitchFamily="34" charset="0"/>
                <a:cs typeface="Arial" panose="020B0604020202020204" pitchFamily="34" charset="0"/>
              </a:rPr>
              <a:t>Library of Virginia</a:t>
            </a:r>
          </a:p>
          <a:p>
            <a:pPr marL="457200" indent="-457200">
              <a:buFont typeface="Wingdings" panose="05000000000000000000" pitchFamily="2" charset="2"/>
              <a:buChar char="Ø"/>
            </a:pPr>
            <a:r>
              <a:rPr lang="en-US" sz="2800" dirty="0">
                <a:latin typeface="Arial" panose="020B0604020202020204" pitchFamily="34" charset="0"/>
                <a:cs typeface="Arial" panose="020B0604020202020204" pitchFamily="34" charset="0"/>
              </a:rPr>
              <a:t>Virginia Bar Association</a:t>
            </a:r>
          </a:p>
          <a:p>
            <a:pPr marL="457200" indent="-457200">
              <a:buFont typeface="Wingdings" panose="05000000000000000000" pitchFamily="2" charset="2"/>
              <a:buChar char="Ø"/>
            </a:pPr>
            <a:r>
              <a:rPr lang="en-US" sz="2800" dirty="0">
                <a:latin typeface="Arial" panose="020B0604020202020204" pitchFamily="34" charset="0"/>
                <a:cs typeface="Arial" panose="020B0604020202020204" pitchFamily="34" charset="0"/>
              </a:rPr>
              <a:t>American Battlefield Trust</a:t>
            </a:r>
          </a:p>
        </p:txBody>
      </p:sp>
      <p:pic>
        <p:nvPicPr>
          <p:cNvPr id="5" name="Picture 4">
            <a:extLst>
              <a:ext uri="{FF2B5EF4-FFF2-40B4-BE49-F238E27FC236}">
                <a16:creationId xmlns:a16="http://schemas.microsoft.com/office/drawing/2014/main" id="{B332C8E7-D123-477D-B4E5-82EDAD734157}"/>
              </a:ext>
            </a:extLst>
          </p:cNvPr>
          <p:cNvPicPr>
            <a:picLocks noChangeAspect="1"/>
          </p:cNvPicPr>
          <p:nvPr/>
        </p:nvPicPr>
        <p:blipFill>
          <a:blip r:embed="rId4"/>
          <a:stretch>
            <a:fillRect/>
          </a:stretch>
        </p:blipFill>
        <p:spPr>
          <a:xfrm>
            <a:off x="7051040" y="3693864"/>
            <a:ext cx="2110550" cy="3164136"/>
          </a:xfrm>
          <a:prstGeom prst="rect">
            <a:avLst/>
          </a:prstGeom>
        </p:spPr>
      </p:pic>
    </p:spTree>
    <p:extLst>
      <p:ext uri="{BB962C8B-B14F-4D97-AF65-F5344CB8AC3E}">
        <p14:creationId xmlns:p14="http://schemas.microsoft.com/office/powerpoint/2010/main" val="2923531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2838F-BC69-45E9-3A3C-6578D8D4B740}"/>
              </a:ext>
            </a:extLst>
          </p:cNvPr>
          <p:cNvSpPr>
            <a:spLocks noGrp="1"/>
          </p:cNvSpPr>
          <p:nvPr>
            <p:ph type="ctrTitle"/>
          </p:nvPr>
        </p:nvSpPr>
        <p:spPr>
          <a:xfrm>
            <a:off x="697628" y="1250660"/>
            <a:ext cx="7347983" cy="558800"/>
          </a:xfrm>
        </p:spPr>
        <p:txBody>
          <a:bodyPr>
            <a:normAutofit/>
          </a:bodyPr>
          <a:lstStyle/>
          <a:p>
            <a:pPr algn="l"/>
            <a:r>
              <a:rPr lang="en-US" sz="3200" b="1" dirty="0">
                <a:solidFill>
                  <a:srgbClr val="1F2C5B"/>
                </a:solidFill>
                <a:latin typeface="Arial" panose="020B0604020202020204" pitchFamily="34" charset="0"/>
                <a:cs typeface="Arial" panose="020B0604020202020204" pitchFamily="34" charset="0"/>
              </a:rPr>
              <a:t>Virginia leads the nation’s 250</a:t>
            </a:r>
            <a:r>
              <a:rPr lang="en-US" sz="3200" b="1" baseline="30000" dirty="0">
                <a:solidFill>
                  <a:srgbClr val="1F2C5B"/>
                </a:solidFill>
                <a:latin typeface="Arial" panose="020B0604020202020204" pitchFamily="34" charset="0"/>
                <a:cs typeface="Arial" panose="020B0604020202020204" pitchFamily="34" charset="0"/>
              </a:rPr>
              <a:t>th</a:t>
            </a:r>
            <a:r>
              <a:rPr lang="en-US" sz="3200" b="1" dirty="0">
                <a:solidFill>
                  <a:srgbClr val="1F2C5B"/>
                </a:solidFill>
                <a:latin typeface="Arial" panose="020B0604020202020204" pitchFamily="34" charset="0"/>
                <a:cs typeface="Arial" panose="020B0604020202020204" pitchFamily="34" charset="0"/>
              </a:rPr>
              <a:t>  </a:t>
            </a:r>
          </a:p>
        </p:txBody>
      </p:sp>
      <p:sp>
        <p:nvSpPr>
          <p:cNvPr id="3" name="Subtitle 2">
            <a:extLst>
              <a:ext uri="{FF2B5EF4-FFF2-40B4-BE49-F238E27FC236}">
                <a16:creationId xmlns:a16="http://schemas.microsoft.com/office/drawing/2014/main" id="{C82E68C3-0746-1A98-D125-238881630F38}"/>
              </a:ext>
            </a:extLst>
          </p:cNvPr>
          <p:cNvSpPr>
            <a:spLocks noGrp="1"/>
          </p:cNvSpPr>
          <p:nvPr>
            <p:ph type="subTitle" idx="1"/>
          </p:nvPr>
        </p:nvSpPr>
        <p:spPr>
          <a:xfrm>
            <a:off x="437569" y="2011679"/>
            <a:ext cx="5247966" cy="2250634"/>
          </a:xfrm>
        </p:spPr>
        <p:txBody>
          <a:bodyPr>
            <a:noAutofit/>
          </a:bodyPr>
          <a:lstStyle/>
          <a:p>
            <a:pPr marL="342900" indent="-342900" algn="l">
              <a:buFont typeface="Arial" panose="020B0604020202020204" pitchFamily="34" charset="0"/>
              <a:buChar char="•"/>
            </a:pPr>
            <a:r>
              <a:rPr lang="en-US" dirty="0">
                <a:latin typeface="Arial" panose="020B0604020202020204" pitchFamily="34" charset="0"/>
                <a:cs typeface="Arial" panose="020B0604020202020204" pitchFamily="34" charset="0"/>
              </a:rPr>
              <a:t>Strong state support</a:t>
            </a:r>
          </a:p>
          <a:p>
            <a:pPr marL="342900" indent="-342900" algn="l">
              <a:buFont typeface="Arial" panose="020B0604020202020204" pitchFamily="34" charset="0"/>
              <a:buChar char="•"/>
            </a:pPr>
            <a:r>
              <a:rPr lang="en-US" dirty="0">
                <a:latin typeface="Arial" panose="020B0604020202020204" pitchFamily="34" charset="0"/>
                <a:cs typeface="Arial" panose="020B0604020202020204" pitchFamily="34" charset="0"/>
              </a:rPr>
              <a:t>Robust local committees</a:t>
            </a:r>
          </a:p>
          <a:p>
            <a:pPr marL="342900" indent="-342900" algn="l">
              <a:buFont typeface="Arial" panose="020B0604020202020204" pitchFamily="34" charset="0"/>
              <a:buChar char="•"/>
            </a:pPr>
            <a:r>
              <a:rPr lang="en-US" dirty="0">
                <a:latin typeface="Arial" panose="020B0604020202020204" pitchFamily="34" charset="0"/>
                <a:cs typeface="Arial" panose="020B0604020202020204" pitchFamily="34" charset="0"/>
              </a:rPr>
              <a:t>Committed corporate partners</a:t>
            </a:r>
          </a:p>
          <a:p>
            <a:pPr marL="342900" indent="-342900" algn="l">
              <a:buFont typeface="Arial" panose="020B0604020202020204" pitchFamily="34" charset="0"/>
              <a:buChar char="•"/>
            </a:pPr>
            <a:r>
              <a:rPr lang="en-US" dirty="0">
                <a:latin typeface="Arial" panose="020B0604020202020204" pitchFamily="34" charset="0"/>
                <a:cs typeface="Arial" panose="020B0604020202020204" pitchFamily="34" charset="0"/>
              </a:rPr>
              <a:t>50-state partner collaborations</a:t>
            </a:r>
          </a:p>
          <a:p>
            <a:pPr marL="342900" indent="-342900" algn="l">
              <a:buFont typeface="Arial" panose="020B0604020202020204" pitchFamily="34" charset="0"/>
              <a:buChar char="•"/>
            </a:pPr>
            <a:endParaRPr lang="en-US" sz="2000" dirty="0">
              <a:latin typeface="Museo Sans 300" panose="02000000000000000000" pitchFamily="50" charset="0"/>
            </a:endParaRPr>
          </a:p>
          <a:p>
            <a:pPr algn="l"/>
            <a:endParaRPr lang="en-US" sz="2000" dirty="0">
              <a:latin typeface="Museo Sans 300" panose="02000000000000000000" pitchFamily="50" charset="0"/>
            </a:endParaRPr>
          </a:p>
        </p:txBody>
      </p:sp>
      <p:sp>
        <p:nvSpPr>
          <p:cNvPr id="4" name="Title 1">
            <a:extLst>
              <a:ext uri="{FF2B5EF4-FFF2-40B4-BE49-F238E27FC236}">
                <a16:creationId xmlns:a16="http://schemas.microsoft.com/office/drawing/2014/main" id="{7E3712EC-989B-5AEA-D0AD-F8FB0CC59AE1}"/>
              </a:ext>
            </a:extLst>
          </p:cNvPr>
          <p:cNvSpPr txBox="1">
            <a:spLocks/>
          </p:cNvSpPr>
          <p:nvPr/>
        </p:nvSpPr>
        <p:spPr>
          <a:xfrm>
            <a:off x="2661920" y="304800"/>
            <a:ext cx="8778240" cy="5588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200" b="1" dirty="0">
                <a:solidFill>
                  <a:schemeClr val="bg1"/>
                </a:solidFill>
                <a:latin typeface="Arial" panose="020B0604020202020204" pitchFamily="34" charset="0"/>
                <a:cs typeface="Arial" panose="020B0604020202020204" pitchFamily="34" charset="0"/>
              </a:rPr>
              <a:t>About VA250</a:t>
            </a:r>
          </a:p>
        </p:txBody>
      </p:sp>
      <p:sp>
        <p:nvSpPr>
          <p:cNvPr id="12" name="TextBox 11">
            <a:extLst>
              <a:ext uri="{FF2B5EF4-FFF2-40B4-BE49-F238E27FC236}">
                <a16:creationId xmlns:a16="http://schemas.microsoft.com/office/drawing/2014/main" id="{C2B2C00A-290F-4FE2-869D-BFA0B31E341F}"/>
              </a:ext>
            </a:extLst>
          </p:cNvPr>
          <p:cNvSpPr txBox="1"/>
          <p:nvPr/>
        </p:nvSpPr>
        <p:spPr>
          <a:xfrm>
            <a:off x="6291392" y="1866572"/>
            <a:ext cx="5097944"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Statewide commemoration</a:t>
            </a:r>
          </a:p>
          <a:p>
            <a:pPr marL="285750" indent="-285750">
              <a:buFont typeface="Arial" panose="020B0604020202020204" pitchFamily="34" charset="0"/>
              <a:buChar char="•"/>
            </a:pPr>
            <a:endParaRPr lang="en-US" sz="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Multi-faceted</a:t>
            </a:r>
          </a:p>
          <a:p>
            <a:pPr marL="285750" indent="-285750">
              <a:buFont typeface="Arial" panose="020B0604020202020204" pitchFamily="34" charset="0"/>
              <a:buChar char="•"/>
            </a:pPr>
            <a:endParaRPr lang="en-US" sz="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Inclusive of all perspectives</a:t>
            </a:r>
          </a:p>
          <a:p>
            <a:pPr marL="285750" indent="-285750">
              <a:buFont typeface="Arial" panose="020B0604020202020204" pitchFamily="34" charset="0"/>
              <a:buChar char="•"/>
            </a:pPr>
            <a:endParaRPr lang="en-US" sz="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Every Virginian can see their story</a:t>
            </a:r>
          </a:p>
        </p:txBody>
      </p:sp>
      <p:pic>
        <p:nvPicPr>
          <p:cNvPr id="5" name="Picture 4">
            <a:extLst>
              <a:ext uri="{FF2B5EF4-FFF2-40B4-BE49-F238E27FC236}">
                <a16:creationId xmlns:a16="http://schemas.microsoft.com/office/drawing/2014/main" id="{0B3A4672-F8F7-487C-9E1E-29AFAD713557}"/>
              </a:ext>
            </a:extLst>
          </p:cNvPr>
          <p:cNvPicPr>
            <a:picLocks noChangeAspect="1"/>
          </p:cNvPicPr>
          <p:nvPr/>
        </p:nvPicPr>
        <p:blipFill>
          <a:blip r:embed="rId3"/>
          <a:stretch>
            <a:fillRect/>
          </a:stretch>
        </p:blipFill>
        <p:spPr>
          <a:xfrm>
            <a:off x="3653958" y="3931272"/>
            <a:ext cx="4391653" cy="2926728"/>
          </a:xfrm>
          <a:prstGeom prst="rect">
            <a:avLst/>
          </a:prstGeom>
        </p:spPr>
      </p:pic>
    </p:spTree>
    <p:extLst>
      <p:ext uri="{BB962C8B-B14F-4D97-AF65-F5344CB8AC3E}">
        <p14:creationId xmlns:p14="http://schemas.microsoft.com/office/powerpoint/2010/main" val="245301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2838F-BC69-45E9-3A3C-6578D8D4B740}"/>
              </a:ext>
            </a:extLst>
          </p:cNvPr>
          <p:cNvSpPr>
            <a:spLocks noGrp="1"/>
          </p:cNvSpPr>
          <p:nvPr>
            <p:ph type="ctrTitle"/>
          </p:nvPr>
        </p:nvSpPr>
        <p:spPr>
          <a:xfrm>
            <a:off x="490269" y="1234554"/>
            <a:ext cx="6178887" cy="558800"/>
          </a:xfrm>
        </p:spPr>
        <p:txBody>
          <a:bodyPr>
            <a:normAutofit fontScale="90000"/>
          </a:bodyPr>
          <a:lstStyle/>
          <a:p>
            <a:pPr algn="l"/>
            <a:r>
              <a:rPr lang="en-US" sz="3200" b="1" dirty="0">
                <a:solidFill>
                  <a:srgbClr val="1F2C5B"/>
                </a:solidFill>
                <a:latin typeface="Arial" panose="020B0604020202020204" pitchFamily="34" charset="0"/>
                <a:cs typeface="Arial" panose="020B0604020202020204" pitchFamily="34" charset="0"/>
              </a:rPr>
              <a:t>Guiding Principles and Themes</a:t>
            </a:r>
          </a:p>
        </p:txBody>
      </p:sp>
      <p:sp>
        <p:nvSpPr>
          <p:cNvPr id="3" name="Subtitle 2">
            <a:extLst>
              <a:ext uri="{FF2B5EF4-FFF2-40B4-BE49-F238E27FC236}">
                <a16:creationId xmlns:a16="http://schemas.microsoft.com/office/drawing/2014/main" id="{C82E68C3-0746-1A98-D125-238881630F38}"/>
              </a:ext>
            </a:extLst>
          </p:cNvPr>
          <p:cNvSpPr>
            <a:spLocks noGrp="1"/>
          </p:cNvSpPr>
          <p:nvPr>
            <p:ph type="subTitle" idx="1"/>
          </p:nvPr>
        </p:nvSpPr>
        <p:spPr>
          <a:xfrm>
            <a:off x="792230" y="1962319"/>
            <a:ext cx="6561070" cy="3816181"/>
          </a:xfrm>
        </p:spPr>
        <p:txBody>
          <a:bodyPr>
            <a:noAutofit/>
          </a:bodyPr>
          <a:lstStyle/>
          <a:p>
            <a:pPr marL="457200" indent="-457200" algn="l">
              <a:buFont typeface="Arial" panose="020B0604020202020204" pitchFamily="34" charset="0"/>
              <a:buChar char="•"/>
            </a:pPr>
            <a:r>
              <a:rPr lang="en-US" sz="2800" dirty="0">
                <a:latin typeface="Arial" panose="020B0604020202020204" pitchFamily="34" charset="0"/>
                <a:cs typeface="Arial" panose="020B0604020202020204" pitchFamily="34" charset="0"/>
              </a:rPr>
              <a:t>Virginia’s history is America’s story. </a:t>
            </a:r>
            <a:br>
              <a:rPr lang="en-US" sz="2800" dirty="0">
                <a:latin typeface="Arial" panose="020B0604020202020204" pitchFamily="34" charset="0"/>
                <a:cs typeface="Arial" panose="020B0604020202020204" pitchFamily="34" charset="0"/>
              </a:rPr>
            </a:br>
            <a:r>
              <a:rPr lang="en-US" sz="2800" i="1" dirty="0">
                <a:latin typeface="Arial" panose="020B0604020202020204" pitchFamily="34" charset="0"/>
                <a:cs typeface="Arial" panose="020B0604020202020204" pitchFamily="34" charset="0"/>
              </a:rPr>
              <a:t>What’s your local story?</a:t>
            </a:r>
            <a:br>
              <a:rPr lang="en-US" sz="2800" i="1" dirty="0">
                <a:latin typeface="Arial" panose="020B0604020202020204" pitchFamily="34" charset="0"/>
                <a:cs typeface="Arial" panose="020B0604020202020204" pitchFamily="34" charset="0"/>
              </a:rPr>
            </a:br>
            <a:endParaRPr lang="en-US" sz="2800" i="1" dirty="0">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US" sz="2800" dirty="0">
                <a:latin typeface="Arial" panose="020B0604020202020204" pitchFamily="34" charset="0"/>
                <a:cs typeface="Arial" panose="020B0604020202020204" pitchFamily="34" charset="0"/>
              </a:rPr>
              <a:t>Celebrate Virginia! </a:t>
            </a:r>
            <a:endParaRPr lang="en-US" sz="2800" i="1" dirty="0">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endParaRPr lang="en-US" sz="1000" dirty="0">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US" sz="2800" dirty="0">
                <a:latin typeface="Arial" panose="020B0604020202020204" pitchFamily="34" charset="0"/>
                <a:cs typeface="Arial" panose="020B0604020202020204" pitchFamily="34" charset="0"/>
              </a:rPr>
              <a:t>In Virginia, the American Revolution was a war, and more than a war. It was a </a:t>
            </a:r>
            <a:r>
              <a:rPr lang="en-US" sz="2800" i="1" dirty="0">
                <a:latin typeface="Arial" panose="020B0604020202020204" pitchFamily="34" charset="0"/>
                <a:cs typeface="Arial" panose="020B0604020202020204" pitchFamily="34" charset="0"/>
              </a:rPr>
              <a:t>Revolution of Ideas</a:t>
            </a:r>
            <a:r>
              <a:rPr lang="en-US" sz="2800" dirty="0">
                <a:latin typeface="Arial" panose="020B0604020202020204" pitchFamily="34" charset="0"/>
                <a:cs typeface="Arial" panose="020B0604020202020204" pitchFamily="34" charset="0"/>
              </a:rPr>
              <a:t>.</a:t>
            </a:r>
          </a:p>
          <a:p>
            <a:pPr algn="l"/>
            <a:br>
              <a:rPr lang="en-US" sz="2800" dirty="0">
                <a:latin typeface="Arial" panose="020B0604020202020204" pitchFamily="34" charset="0"/>
                <a:cs typeface="Arial" panose="020B0604020202020204" pitchFamily="34" charset="0"/>
              </a:rPr>
            </a:br>
            <a:endParaRPr lang="en-US" sz="2800"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7E3712EC-989B-5AEA-D0AD-F8FB0CC59AE1}"/>
              </a:ext>
            </a:extLst>
          </p:cNvPr>
          <p:cNvSpPr txBox="1">
            <a:spLocks/>
          </p:cNvSpPr>
          <p:nvPr/>
        </p:nvSpPr>
        <p:spPr>
          <a:xfrm>
            <a:off x="3173649" y="250764"/>
            <a:ext cx="8778240" cy="5588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200" b="1" dirty="0">
                <a:solidFill>
                  <a:schemeClr val="bg1"/>
                </a:solidFill>
                <a:latin typeface="Arial" panose="020B0604020202020204" pitchFamily="34" charset="0"/>
                <a:cs typeface="Arial" panose="020B0604020202020204" pitchFamily="34" charset="0"/>
              </a:rPr>
              <a:t>Themes</a:t>
            </a:r>
          </a:p>
        </p:txBody>
      </p:sp>
      <p:pic>
        <p:nvPicPr>
          <p:cNvPr id="5" name="Picture 4">
            <a:extLst>
              <a:ext uri="{FF2B5EF4-FFF2-40B4-BE49-F238E27FC236}">
                <a16:creationId xmlns:a16="http://schemas.microsoft.com/office/drawing/2014/main" id="{CBD456D8-8218-444D-A69E-183A51CF541C}"/>
              </a:ext>
            </a:extLst>
          </p:cNvPr>
          <p:cNvPicPr>
            <a:picLocks noChangeAspect="1"/>
          </p:cNvPicPr>
          <p:nvPr/>
        </p:nvPicPr>
        <p:blipFill rotWithShape="1">
          <a:blip r:embed="rId3"/>
          <a:srcRect l="9493" r="18649" b="52778"/>
          <a:stretch/>
        </p:blipFill>
        <p:spPr>
          <a:xfrm>
            <a:off x="7975600" y="2251159"/>
            <a:ext cx="3289300" cy="3238500"/>
          </a:xfrm>
          <a:prstGeom prst="rect">
            <a:avLst/>
          </a:prstGeom>
        </p:spPr>
      </p:pic>
    </p:spTree>
    <p:extLst>
      <p:ext uri="{BB962C8B-B14F-4D97-AF65-F5344CB8AC3E}">
        <p14:creationId xmlns:p14="http://schemas.microsoft.com/office/powerpoint/2010/main" val="3610142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2838F-BC69-45E9-3A3C-6578D8D4B740}"/>
              </a:ext>
            </a:extLst>
          </p:cNvPr>
          <p:cNvSpPr>
            <a:spLocks noGrp="1"/>
          </p:cNvSpPr>
          <p:nvPr>
            <p:ph type="ctrTitle"/>
          </p:nvPr>
        </p:nvSpPr>
        <p:spPr>
          <a:xfrm>
            <a:off x="657883" y="1936179"/>
            <a:ext cx="4308399" cy="558800"/>
          </a:xfrm>
        </p:spPr>
        <p:txBody>
          <a:bodyPr>
            <a:normAutofit/>
          </a:bodyPr>
          <a:lstStyle/>
          <a:p>
            <a:pPr algn="l"/>
            <a:endParaRPr lang="en-US" sz="3200" b="1" dirty="0">
              <a:solidFill>
                <a:srgbClr val="1F2C5B"/>
              </a:solidFill>
              <a:latin typeface="Museo Sans 900" panose="02000000000000000000" pitchFamily="50" charset="0"/>
            </a:endParaRPr>
          </a:p>
        </p:txBody>
      </p:sp>
      <p:sp>
        <p:nvSpPr>
          <p:cNvPr id="3" name="Subtitle 2">
            <a:extLst>
              <a:ext uri="{FF2B5EF4-FFF2-40B4-BE49-F238E27FC236}">
                <a16:creationId xmlns:a16="http://schemas.microsoft.com/office/drawing/2014/main" id="{C82E68C3-0746-1A98-D125-238881630F38}"/>
              </a:ext>
            </a:extLst>
          </p:cNvPr>
          <p:cNvSpPr>
            <a:spLocks noGrp="1"/>
          </p:cNvSpPr>
          <p:nvPr>
            <p:ph type="subTitle" idx="1"/>
          </p:nvPr>
        </p:nvSpPr>
        <p:spPr>
          <a:xfrm>
            <a:off x="1182847" y="4368280"/>
            <a:ext cx="9551413" cy="2250634"/>
          </a:xfrm>
        </p:spPr>
        <p:txBody>
          <a:bodyPr>
            <a:noAutofit/>
          </a:bodyPr>
          <a:lstStyle/>
          <a:p>
            <a:pPr marL="342900" indent="-342900" algn="l">
              <a:buFont typeface="Arial" panose="020B0604020202020204" pitchFamily="34" charset="0"/>
              <a:buChar char="•"/>
            </a:pPr>
            <a:r>
              <a:rPr lang="en-US" sz="2000" b="1" dirty="0">
                <a:latin typeface="Arial" panose="020B0604020202020204" pitchFamily="34" charset="0"/>
                <a:cs typeface="Arial" panose="020B0604020202020204" pitchFamily="34" charset="0"/>
              </a:rPr>
              <a:t>$1.5 Billion </a:t>
            </a:r>
            <a:r>
              <a:rPr lang="en-US" sz="2000" dirty="0">
                <a:latin typeface="Arial" panose="020B0604020202020204" pitchFamily="34" charset="0"/>
                <a:cs typeface="Arial" panose="020B0604020202020204" pitchFamily="34" charset="0"/>
              </a:rPr>
              <a:t>economic impact to Virginia</a:t>
            </a:r>
          </a:p>
          <a:p>
            <a:pPr marL="342900" indent="-342900" algn="l">
              <a:buFont typeface="Arial" panose="020B0604020202020204" pitchFamily="34" charset="0"/>
              <a:buChar char="•"/>
            </a:pPr>
            <a:r>
              <a:rPr lang="en-US" sz="2000" b="1" dirty="0">
                <a:latin typeface="Arial" panose="020B0604020202020204" pitchFamily="34" charset="0"/>
                <a:cs typeface="Arial" panose="020B0604020202020204" pitchFamily="34" charset="0"/>
              </a:rPr>
              <a:t>22,000 Jobs </a:t>
            </a:r>
            <a:r>
              <a:rPr lang="en-US" sz="2000" dirty="0">
                <a:latin typeface="Arial" panose="020B0604020202020204" pitchFamily="34" charset="0"/>
                <a:cs typeface="Arial" panose="020B0604020202020204" pitchFamily="34" charset="0"/>
              </a:rPr>
              <a:t>created across the Commonwealth</a:t>
            </a:r>
          </a:p>
          <a:p>
            <a:pPr marL="342900" indent="-342900" algn="l">
              <a:buFont typeface="Arial" panose="020B0604020202020204" pitchFamily="34" charset="0"/>
              <a:buChar char="•"/>
            </a:pPr>
            <a:r>
              <a:rPr lang="en-US" sz="2000" b="1" dirty="0">
                <a:latin typeface="Arial" panose="020B0604020202020204" pitchFamily="34" charset="0"/>
                <a:cs typeface="Arial" panose="020B0604020202020204" pitchFamily="34" charset="0"/>
              </a:rPr>
              <a:t>$50 Million </a:t>
            </a:r>
            <a:r>
              <a:rPr lang="en-US" sz="2000" dirty="0">
                <a:latin typeface="Arial" panose="020B0604020202020204" pitchFamily="34" charset="0"/>
                <a:cs typeface="Arial" panose="020B0604020202020204" pitchFamily="34" charset="0"/>
              </a:rPr>
              <a:t>in state and local tax revenue</a:t>
            </a:r>
          </a:p>
          <a:p>
            <a:pPr marL="342900" indent="-342900" algn="l">
              <a:buFont typeface="Arial" panose="020B0604020202020204" pitchFamily="34" charset="0"/>
              <a:buChar char="•"/>
            </a:pPr>
            <a:r>
              <a:rPr lang="en-US" sz="2000" b="1" dirty="0">
                <a:latin typeface="Arial" panose="020B0604020202020204" pitchFamily="34" charset="0"/>
                <a:cs typeface="Arial" panose="020B0604020202020204" pitchFamily="34" charset="0"/>
              </a:rPr>
              <a:t>9 Million </a:t>
            </a:r>
            <a:r>
              <a:rPr lang="en-US" sz="2000" dirty="0">
                <a:latin typeface="Arial" panose="020B0604020202020204" pitchFamily="34" charset="0"/>
                <a:cs typeface="Arial" panose="020B0604020202020204" pitchFamily="34" charset="0"/>
              </a:rPr>
              <a:t>people participating in events and programs</a:t>
            </a:r>
          </a:p>
          <a:p>
            <a:pPr marL="342900" indent="-342900" algn="l">
              <a:buFont typeface="Arial" panose="020B0604020202020204" pitchFamily="34" charset="0"/>
              <a:buChar char="•"/>
            </a:pPr>
            <a:r>
              <a:rPr lang="en-US" sz="2000" b="1" dirty="0">
                <a:latin typeface="Arial" panose="020B0604020202020204" pitchFamily="34" charset="0"/>
                <a:cs typeface="Arial" panose="020B0604020202020204" pitchFamily="34" charset="0"/>
              </a:rPr>
              <a:t>Extensive</a:t>
            </a:r>
            <a:r>
              <a:rPr lang="en-US" sz="2000" dirty="0">
                <a:latin typeface="Arial" panose="020B0604020202020204" pitchFamily="34" charset="0"/>
                <a:cs typeface="Arial" panose="020B0604020202020204" pitchFamily="34" charset="0"/>
              </a:rPr>
              <a:t> media impressions, interviews, articles, social media interaction</a:t>
            </a:r>
          </a:p>
        </p:txBody>
      </p:sp>
      <p:sp>
        <p:nvSpPr>
          <p:cNvPr id="4" name="Title 1">
            <a:extLst>
              <a:ext uri="{FF2B5EF4-FFF2-40B4-BE49-F238E27FC236}">
                <a16:creationId xmlns:a16="http://schemas.microsoft.com/office/drawing/2014/main" id="{7E3712EC-989B-5AEA-D0AD-F8FB0CC59AE1}"/>
              </a:ext>
            </a:extLst>
          </p:cNvPr>
          <p:cNvSpPr txBox="1">
            <a:spLocks/>
          </p:cNvSpPr>
          <p:nvPr/>
        </p:nvSpPr>
        <p:spPr>
          <a:xfrm>
            <a:off x="3173649" y="250764"/>
            <a:ext cx="8778240" cy="5588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200" b="1" dirty="0">
                <a:solidFill>
                  <a:schemeClr val="bg1"/>
                </a:solidFill>
                <a:latin typeface="Arial" panose="020B0604020202020204" pitchFamily="34" charset="0"/>
                <a:cs typeface="Arial" panose="020B0604020202020204" pitchFamily="34" charset="0"/>
              </a:rPr>
              <a:t>Economic Impact of Commemorations</a:t>
            </a:r>
          </a:p>
        </p:txBody>
      </p:sp>
      <p:pic>
        <p:nvPicPr>
          <p:cNvPr id="5" name="Picture 4">
            <a:extLst>
              <a:ext uri="{FF2B5EF4-FFF2-40B4-BE49-F238E27FC236}">
                <a16:creationId xmlns:a16="http://schemas.microsoft.com/office/drawing/2014/main" id="{79FE64A7-45E5-4C37-8354-70489DBAFF64}"/>
              </a:ext>
            </a:extLst>
          </p:cNvPr>
          <p:cNvPicPr>
            <a:picLocks noChangeAspect="1"/>
          </p:cNvPicPr>
          <p:nvPr/>
        </p:nvPicPr>
        <p:blipFill>
          <a:blip r:embed="rId3"/>
          <a:stretch>
            <a:fillRect/>
          </a:stretch>
        </p:blipFill>
        <p:spPr>
          <a:xfrm>
            <a:off x="127232" y="1185102"/>
            <a:ext cx="11937536" cy="2619754"/>
          </a:xfrm>
          <a:prstGeom prst="rect">
            <a:avLst/>
          </a:prstGeom>
          <a:ln>
            <a:solidFill>
              <a:schemeClr val="accent1"/>
            </a:solidFill>
          </a:ln>
        </p:spPr>
      </p:pic>
    </p:spTree>
    <p:extLst>
      <p:ext uri="{BB962C8B-B14F-4D97-AF65-F5344CB8AC3E}">
        <p14:creationId xmlns:p14="http://schemas.microsoft.com/office/powerpoint/2010/main" val="2372600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2838F-BC69-45E9-3A3C-6578D8D4B740}"/>
              </a:ext>
            </a:extLst>
          </p:cNvPr>
          <p:cNvSpPr>
            <a:spLocks noGrp="1"/>
          </p:cNvSpPr>
          <p:nvPr>
            <p:ph type="ctrTitle"/>
          </p:nvPr>
        </p:nvSpPr>
        <p:spPr>
          <a:xfrm>
            <a:off x="657883" y="1936179"/>
            <a:ext cx="4308399" cy="558800"/>
          </a:xfrm>
        </p:spPr>
        <p:txBody>
          <a:bodyPr>
            <a:normAutofit/>
          </a:bodyPr>
          <a:lstStyle/>
          <a:p>
            <a:pPr algn="l"/>
            <a:endParaRPr lang="en-US" sz="3200" b="1" dirty="0">
              <a:solidFill>
                <a:srgbClr val="1F2C5B"/>
              </a:solidFill>
              <a:latin typeface="Museo Sans 900" panose="02000000000000000000" pitchFamily="50" charset="0"/>
            </a:endParaRPr>
          </a:p>
        </p:txBody>
      </p:sp>
      <p:sp>
        <p:nvSpPr>
          <p:cNvPr id="3" name="Subtitle 2">
            <a:extLst>
              <a:ext uri="{FF2B5EF4-FFF2-40B4-BE49-F238E27FC236}">
                <a16:creationId xmlns:a16="http://schemas.microsoft.com/office/drawing/2014/main" id="{C82E68C3-0746-1A98-D125-238881630F38}"/>
              </a:ext>
            </a:extLst>
          </p:cNvPr>
          <p:cNvSpPr>
            <a:spLocks noGrp="1"/>
          </p:cNvSpPr>
          <p:nvPr>
            <p:ph type="subTitle" idx="1"/>
          </p:nvPr>
        </p:nvSpPr>
        <p:spPr>
          <a:xfrm>
            <a:off x="1182848" y="4368280"/>
            <a:ext cx="8640660" cy="2250634"/>
          </a:xfrm>
        </p:spPr>
        <p:txBody>
          <a:bodyPr>
            <a:noAutofit/>
          </a:bodyPr>
          <a:lstStyle/>
          <a:p>
            <a:pPr marL="342900" indent="-342900" algn="l">
              <a:buFont typeface="Arial" panose="020B0604020202020204" pitchFamily="34" charset="0"/>
              <a:buChar char="•"/>
            </a:pPr>
            <a:endParaRPr lang="en-US" sz="2000" dirty="0">
              <a:latin typeface="Museo Sans 300" panose="02000000000000000000" pitchFamily="50" charset="0"/>
            </a:endParaRPr>
          </a:p>
        </p:txBody>
      </p:sp>
      <p:sp>
        <p:nvSpPr>
          <p:cNvPr id="4" name="Title 1">
            <a:extLst>
              <a:ext uri="{FF2B5EF4-FFF2-40B4-BE49-F238E27FC236}">
                <a16:creationId xmlns:a16="http://schemas.microsoft.com/office/drawing/2014/main" id="{7E3712EC-989B-5AEA-D0AD-F8FB0CC59AE1}"/>
              </a:ext>
            </a:extLst>
          </p:cNvPr>
          <p:cNvSpPr txBox="1">
            <a:spLocks/>
          </p:cNvSpPr>
          <p:nvPr/>
        </p:nvSpPr>
        <p:spPr>
          <a:xfrm>
            <a:off x="3173649" y="250764"/>
            <a:ext cx="8778240" cy="5588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200" b="1" dirty="0">
                <a:solidFill>
                  <a:schemeClr val="bg1"/>
                </a:solidFill>
                <a:latin typeface="Arial" panose="020B0604020202020204" pitchFamily="34" charset="0"/>
                <a:cs typeface="Arial" panose="020B0604020202020204" pitchFamily="34" charset="0"/>
              </a:rPr>
              <a:t>Plans in Development</a:t>
            </a:r>
          </a:p>
        </p:txBody>
      </p:sp>
      <p:pic>
        <p:nvPicPr>
          <p:cNvPr id="6" name="Picture 5">
            <a:extLst>
              <a:ext uri="{FF2B5EF4-FFF2-40B4-BE49-F238E27FC236}">
                <a16:creationId xmlns:a16="http://schemas.microsoft.com/office/drawing/2014/main" id="{EBB56F52-298E-4391-8643-5A240897C058}"/>
              </a:ext>
            </a:extLst>
          </p:cNvPr>
          <p:cNvPicPr>
            <a:picLocks noChangeAspect="1"/>
          </p:cNvPicPr>
          <p:nvPr/>
        </p:nvPicPr>
        <p:blipFill>
          <a:blip r:embed="rId3"/>
          <a:stretch>
            <a:fillRect/>
          </a:stretch>
        </p:blipFill>
        <p:spPr>
          <a:xfrm>
            <a:off x="287533" y="1504335"/>
            <a:ext cx="11229805" cy="4688230"/>
          </a:xfrm>
          <a:prstGeom prst="rect">
            <a:avLst/>
          </a:prstGeom>
        </p:spPr>
      </p:pic>
    </p:spTree>
    <p:extLst>
      <p:ext uri="{BB962C8B-B14F-4D97-AF65-F5344CB8AC3E}">
        <p14:creationId xmlns:p14="http://schemas.microsoft.com/office/powerpoint/2010/main" val="3291201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2838F-BC69-45E9-3A3C-6578D8D4B740}"/>
              </a:ext>
            </a:extLst>
          </p:cNvPr>
          <p:cNvSpPr>
            <a:spLocks noGrp="1"/>
          </p:cNvSpPr>
          <p:nvPr>
            <p:ph type="ctrTitle"/>
          </p:nvPr>
        </p:nvSpPr>
        <p:spPr>
          <a:xfrm>
            <a:off x="0" y="1754699"/>
            <a:ext cx="9144000" cy="441960"/>
          </a:xfrm>
        </p:spPr>
        <p:txBody>
          <a:bodyPr>
            <a:normAutofit fontScale="90000"/>
          </a:bodyPr>
          <a:lstStyle/>
          <a:p>
            <a:pPr algn="l"/>
            <a:r>
              <a:rPr lang="en-US" sz="3200" b="1" dirty="0">
                <a:solidFill>
                  <a:srgbClr val="1F2C5B"/>
                </a:solidFill>
                <a:latin typeface="Arial" panose="020B0604020202020204" pitchFamily="34" charset="0"/>
                <a:cs typeface="Arial" panose="020B0604020202020204" pitchFamily="34" charset="0"/>
              </a:rPr>
              <a:t>Signature Exhibition with Traveling Panels</a:t>
            </a:r>
          </a:p>
        </p:txBody>
      </p:sp>
      <p:sp>
        <p:nvSpPr>
          <p:cNvPr id="3" name="Subtitle 2">
            <a:extLst>
              <a:ext uri="{FF2B5EF4-FFF2-40B4-BE49-F238E27FC236}">
                <a16:creationId xmlns:a16="http://schemas.microsoft.com/office/drawing/2014/main" id="{C82E68C3-0746-1A98-D125-238881630F38}"/>
              </a:ext>
            </a:extLst>
          </p:cNvPr>
          <p:cNvSpPr>
            <a:spLocks noGrp="1"/>
          </p:cNvSpPr>
          <p:nvPr>
            <p:ph type="subTitle" idx="1"/>
          </p:nvPr>
        </p:nvSpPr>
        <p:spPr>
          <a:xfrm>
            <a:off x="389435" y="2715491"/>
            <a:ext cx="6971607" cy="1655762"/>
          </a:xfrm>
        </p:spPr>
        <p:txBody>
          <a:bodyPr>
            <a:noAutofit/>
          </a:bodyPr>
          <a:lstStyle/>
          <a:p>
            <a:pPr marL="342900" indent="-342900" algn="l">
              <a:buFont typeface="Arial" panose="020B0604020202020204" pitchFamily="34" charset="0"/>
              <a:buChar char="•"/>
            </a:pPr>
            <a:r>
              <a:rPr lang="en-US" sz="2000" dirty="0">
                <a:latin typeface="Arial" panose="020B0604020202020204" pitchFamily="34" charset="0"/>
                <a:cs typeface="Arial" panose="020B0604020202020204" pitchFamily="34" charset="0"/>
              </a:rPr>
              <a:t>Partnership between Virginia Museum of History and Culture and Jamestown Yorktown Foundation</a:t>
            </a:r>
          </a:p>
          <a:p>
            <a:pPr marL="342900" indent="-342900" algn="l">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000" dirty="0">
                <a:latin typeface="Arial" panose="020B0604020202020204" pitchFamily="34" charset="0"/>
                <a:cs typeface="Arial" panose="020B0604020202020204" pitchFamily="34" charset="0"/>
              </a:rPr>
              <a:t>(Part I) 5,000 sq. ft. cutting-edge museum exhibition with online component for schools</a:t>
            </a:r>
          </a:p>
          <a:p>
            <a:pPr marL="342900" indent="-342900" algn="l">
              <a:buFont typeface="Arial" panose="020B0604020202020204" pitchFamily="34" charset="0"/>
              <a:buChar char="•"/>
            </a:pPr>
            <a:endParaRPr lang="en-US" sz="2000" dirty="0">
              <a:latin typeface="Museo Sans 300" panose="02000000000000000000" pitchFamily="50" charset="0"/>
            </a:endParaRPr>
          </a:p>
          <a:p>
            <a:pPr marL="342900" indent="-342900" algn="l">
              <a:buFont typeface="Arial" panose="020B0604020202020204" pitchFamily="34" charset="0"/>
              <a:buChar char="•"/>
            </a:pPr>
            <a:r>
              <a:rPr lang="en-US" sz="2000" dirty="0">
                <a:latin typeface="Arial" panose="020B0604020202020204" pitchFamily="34" charset="0"/>
                <a:cs typeface="Arial" panose="020B0604020202020204" pitchFamily="34" charset="0"/>
              </a:rPr>
              <a:t>(Part II) Traveling Panel Exhibition </a:t>
            </a:r>
          </a:p>
          <a:p>
            <a:pPr marL="800100" lvl="1" indent="-342900" algn="l">
              <a:buFont typeface="Arial" panose="020B0604020202020204" pitchFamily="34" charset="0"/>
              <a:buChar char="•"/>
            </a:pPr>
            <a:r>
              <a:rPr lang="en-US" sz="1600" dirty="0">
                <a:latin typeface="Arial" panose="020B0604020202020204" pitchFamily="34" charset="0"/>
                <a:cs typeface="Arial" panose="020B0604020202020204" pitchFamily="34" charset="0"/>
              </a:rPr>
              <a:t>Provided to localities, at no cost, for display in small museums, libraries, community centers</a:t>
            </a:r>
          </a:p>
          <a:p>
            <a:pPr marL="342900" indent="-342900" algn="l">
              <a:buFont typeface="Arial" panose="020B0604020202020204" pitchFamily="34" charset="0"/>
              <a:buChar char="•"/>
            </a:pPr>
            <a:endParaRPr lang="en-US" sz="2000" dirty="0">
              <a:latin typeface="Museo Sans 300" panose="02000000000000000000" pitchFamily="50" charset="0"/>
            </a:endParaRPr>
          </a:p>
        </p:txBody>
      </p:sp>
      <p:sp>
        <p:nvSpPr>
          <p:cNvPr id="4" name="Title 1">
            <a:extLst>
              <a:ext uri="{FF2B5EF4-FFF2-40B4-BE49-F238E27FC236}">
                <a16:creationId xmlns:a16="http://schemas.microsoft.com/office/drawing/2014/main" id="{7E3712EC-989B-5AEA-D0AD-F8FB0CC59AE1}"/>
              </a:ext>
            </a:extLst>
          </p:cNvPr>
          <p:cNvSpPr txBox="1">
            <a:spLocks/>
          </p:cNvSpPr>
          <p:nvPr/>
        </p:nvSpPr>
        <p:spPr>
          <a:xfrm>
            <a:off x="2661920" y="304800"/>
            <a:ext cx="8778240" cy="5588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200" b="1" dirty="0">
                <a:solidFill>
                  <a:schemeClr val="bg1"/>
                </a:solidFill>
                <a:latin typeface="Arial" panose="020B0604020202020204" pitchFamily="34" charset="0"/>
                <a:cs typeface="Arial" panose="020B0604020202020204" pitchFamily="34" charset="0"/>
              </a:rPr>
              <a:t>Plans in Development</a:t>
            </a:r>
          </a:p>
        </p:txBody>
      </p:sp>
      <p:pic>
        <p:nvPicPr>
          <p:cNvPr id="5" name="Picture 4">
            <a:extLst>
              <a:ext uri="{FF2B5EF4-FFF2-40B4-BE49-F238E27FC236}">
                <a16:creationId xmlns:a16="http://schemas.microsoft.com/office/drawing/2014/main" id="{0495345A-8E14-4D8F-A515-E444842FDC5D}"/>
              </a:ext>
            </a:extLst>
          </p:cNvPr>
          <p:cNvPicPr>
            <a:picLocks noChangeAspect="1"/>
          </p:cNvPicPr>
          <p:nvPr/>
        </p:nvPicPr>
        <p:blipFill>
          <a:blip r:embed="rId4"/>
          <a:stretch>
            <a:fillRect/>
          </a:stretch>
        </p:blipFill>
        <p:spPr>
          <a:xfrm>
            <a:off x="7738235" y="1195177"/>
            <a:ext cx="4241243" cy="2829704"/>
          </a:xfrm>
          <a:prstGeom prst="rect">
            <a:avLst/>
          </a:prstGeom>
        </p:spPr>
      </p:pic>
      <p:pic>
        <p:nvPicPr>
          <p:cNvPr id="7" name="Picture 6">
            <a:extLst>
              <a:ext uri="{FF2B5EF4-FFF2-40B4-BE49-F238E27FC236}">
                <a16:creationId xmlns:a16="http://schemas.microsoft.com/office/drawing/2014/main" id="{98AE80FD-83E0-4450-ACD9-9D8B2A79D371}"/>
              </a:ext>
            </a:extLst>
          </p:cNvPr>
          <p:cNvPicPr>
            <a:picLocks noChangeAspect="1"/>
          </p:cNvPicPr>
          <p:nvPr/>
        </p:nvPicPr>
        <p:blipFill>
          <a:blip r:embed="rId5"/>
          <a:stretch>
            <a:fillRect/>
          </a:stretch>
        </p:blipFill>
        <p:spPr>
          <a:xfrm>
            <a:off x="7894040" y="4055813"/>
            <a:ext cx="3627941" cy="2720956"/>
          </a:xfrm>
          <a:prstGeom prst="rect">
            <a:avLst/>
          </a:prstGeom>
        </p:spPr>
      </p:pic>
    </p:spTree>
    <p:extLst>
      <p:ext uri="{BB962C8B-B14F-4D97-AF65-F5344CB8AC3E}">
        <p14:creationId xmlns:p14="http://schemas.microsoft.com/office/powerpoint/2010/main" val="269660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4778</TotalTime>
  <Words>1482</Words>
  <Application>Microsoft Office PowerPoint</Application>
  <PresentationFormat>Widescreen</PresentationFormat>
  <Paragraphs>252</Paragraphs>
  <Slides>27</Slides>
  <Notes>20</Notes>
  <HiddenSlides>0</HiddenSlides>
  <MMClips>1</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Virginia’s History is America’s Story</vt:lpstr>
      <vt:lpstr>PowerPoint Presentation</vt:lpstr>
      <vt:lpstr>PowerPoint Presentation</vt:lpstr>
      <vt:lpstr>Virginia leads the nation’s 250th  </vt:lpstr>
      <vt:lpstr>Guiding Principles and Themes</vt:lpstr>
      <vt:lpstr>PowerPoint Presentation</vt:lpstr>
      <vt:lpstr>PowerPoint Presentation</vt:lpstr>
      <vt:lpstr>Signature Exhibition with Traveling Panels</vt:lpstr>
      <vt:lpstr>Mobile Museum          Mobile Museum</vt:lpstr>
      <vt:lpstr>PowerPoint Presentation</vt:lpstr>
      <vt:lpstr>PowerPoint Presentation</vt:lpstr>
      <vt:lpstr>PowerPoint Presentation</vt:lpstr>
      <vt:lpstr>PowerPoint Presentation</vt:lpstr>
      <vt:lpstr>       2026</vt:lpstr>
      <vt:lpstr>       </vt:lpstr>
      <vt:lpstr>       </vt:lpstr>
      <vt:lpstr>PowerPoint Presentation</vt:lpstr>
      <vt:lpstr>Resources to support Local VA250 Committees</vt:lpstr>
      <vt:lpstr>PowerPoint Presentation</vt:lpstr>
      <vt:lpstr>PowerPoint Presentation</vt:lpstr>
      <vt:lpstr>PowerPoint Presentation</vt:lpstr>
      <vt:lpstr>PowerPoint Presentation</vt:lpstr>
      <vt:lpstr>Tips for Local Committees</vt:lpstr>
      <vt:lpstr>Tips for Local Committees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Lorem Ipsum</dc:title>
  <dc:creator>Jeff Phillips</dc:creator>
  <cp:lastModifiedBy>Wilson, Cheryl (JYF)</cp:lastModifiedBy>
  <cp:revision>12</cp:revision>
  <dcterms:created xsi:type="dcterms:W3CDTF">2023-02-06T14:54:38Z</dcterms:created>
  <dcterms:modified xsi:type="dcterms:W3CDTF">2023-06-01T12:39:38Z</dcterms:modified>
</cp:coreProperties>
</file>