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342" r:id="rId2"/>
    <p:sldId id="354" r:id="rId3"/>
    <p:sldId id="343" r:id="rId4"/>
    <p:sldId id="344" r:id="rId5"/>
    <p:sldId id="355" r:id="rId6"/>
    <p:sldId id="317" r:id="rId7"/>
    <p:sldId id="359" r:id="rId8"/>
    <p:sldId id="360" r:id="rId9"/>
    <p:sldId id="361" r:id="rId10"/>
    <p:sldId id="362" r:id="rId11"/>
    <p:sldId id="353" r:id="rId12"/>
    <p:sldId id="363" r:id="rId13"/>
    <p:sldId id="366" r:id="rId14"/>
    <p:sldId id="347" r:id="rId15"/>
    <p:sldId id="351" r:id="rId16"/>
    <p:sldId id="367" r:id="rId17"/>
    <p:sldId id="368" r:id="rId18"/>
    <p:sldId id="369" r:id="rId19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4436"/>
    <a:srgbClr val="68000F"/>
    <a:srgbClr val="263264"/>
    <a:srgbClr val="262C64"/>
    <a:srgbClr val="201964"/>
    <a:srgbClr val="680000"/>
    <a:srgbClr val="740000"/>
    <a:srgbClr val="760000"/>
    <a:srgbClr val="B94F3C"/>
    <a:srgbClr val="2D35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81" autoAdjust="0"/>
    <p:restoredTop sz="94641"/>
  </p:normalViewPr>
  <p:slideViewPr>
    <p:cSldViewPr snapToGrid="0" snapToObjects="1">
      <p:cViewPr varScale="1">
        <p:scale>
          <a:sx n="91" d="100"/>
          <a:sy n="91" d="100"/>
        </p:scale>
        <p:origin x="120" y="6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3/9/2023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3/9/2023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3/9/2023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3/9/2023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3/9/2023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Dichtl@aaslh.org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5F214-C846-D677-EFEA-615D5E466F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393035"/>
            <a:ext cx="7315200" cy="3255264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Opportunities of the </a:t>
            </a:r>
            <a:r>
              <a:rPr lang="en-US" sz="4800" b="1" dirty="0" err="1">
                <a:solidFill>
                  <a:schemeClr val="bg1"/>
                </a:solidFill>
              </a:rPr>
              <a:t>Semiquincentennial</a:t>
            </a:r>
            <a:br>
              <a:rPr lang="en-US" sz="2000" b="1" dirty="0">
                <a:solidFill>
                  <a:schemeClr val="bg1"/>
                </a:solidFill>
              </a:rPr>
            </a:b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800" i="1" dirty="0">
                <a:solidFill>
                  <a:schemeClr val="bg1"/>
                </a:solidFill>
              </a:rPr>
              <a:t>A Common Cause to All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Williamsburg, Virginia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March 10, 2023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D923E-8E14-B299-6E14-BAC240BD3D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rgbClr val="C14436"/>
                </a:solidFill>
              </a:rPr>
              <a:t>John Dichtl</a:t>
            </a:r>
            <a:br>
              <a:rPr lang="en-US" sz="2000" dirty="0">
                <a:solidFill>
                  <a:srgbClr val="C14436"/>
                </a:solidFill>
              </a:rPr>
            </a:br>
            <a:r>
              <a:rPr lang="en-US" sz="2000" dirty="0">
                <a:solidFill>
                  <a:srgbClr val="C14436"/>
                </a:solidFill>
              </a:rPr>
              <a:t>President &amp; CEO, American Association for State and Local History</a:t>
            </a:r>
          </a:p>
        </p:txBody>
      </p:sp>
      <p:pic>
        <p:nvPicPr>
          <p:cNvPr id="5" name="Picture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F899919-D525-9D59-3DE7-1497613033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752" y="3143070"/>
            <a:ext cx="2208748" cy="57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99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Rectangle 2088">
            <a:extLst>
              <a:ext uri="{FF2B5EF4-FFF2-40B4-BE49-F238E27FC236}">
                <a16:creationId xmlns:a16="http://schemas.microsoft.com/office/drawing/2014/main" id="{13577A01-3DD8-4E33-BEE1-3065F7E6F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5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15B3B0-081D-CCAA-1743-18920C99E507}"/>
              </a:ext>
            </a:extLst>
          </p:cNvPr>
          <p:cNvSpPr txBox="1"/>
          <p:nvPr/>
        </p:nvSpPr>
        <p:spPr>
          <a:xfrm>
            <a:off x="7824248" y="937372"/>
            <a:ext cx="248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Founders did not have all the answers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592A8B-7D58-01E4-1570-EAD818834F84}"/>
              </a:ext>
            </a:extLst>
          </p:cNvPr>
          <p:cNvSpPr txBox="1"/>
          <p:nvPr/>
        </p:nvSpPr>
        <p:spPr>
          <a:xfrm>
            <a:off x="7586345" y="2110903"/>
            <a:ext cx="248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Toward a more perfect union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376B71-3D8E-6F98-E785-CDAE8FA6452A}"/>
              </a:ext>
            </a:extLst>
          </p:cNvPr>
          <p:cNvSpPr txBox="1"/>
          <p:nvPr/>
        </p:nvSpPr>
        <p:spPr>
          <a:xfrm>
            <a:off x="9358594" y="3278487"/>
            <a:ext cx="2488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Civic action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78F8CF-A6EF-D69E-392A-8C39A3A623A9}"/>
              </a:ext>
            </a:extLst>
          </p:cNvPr>
          <p:cNvSpPr txBox="1"/>
          <p:nvPr/>
        </p:nvSpPr>
        <p:spPr>
          <a:xfrm>
            <a:off x="8880061" y="4169072"/>
            <a:ext cx="248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Engagement in the present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FDDA52-C83D-C95D-B9D1-70A9858CDFD1}"/>
              </a:ext>
            </a:extLst>
          </p:cNvPr>
          <p:cNvSpPr txBox="1"/>
          <p:nvPr/>
        </p:nvSpPr>
        <p:spPr>
          <a:xfrm>
            <a:off x="417068" y="1251250"/>
            <a:ext cx="6459982" cy="419520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4200" dirty="0">
                <a:solidFill>
                  <a:srgbClr val="FFFFFF"/>
                </a:solidFill>
              </a:rPr>
              <a:t>Field Guide Themes</a:t>
            </a:r>
          </a:p>
          <a:p>
            <a:pPr defTabSz="914400">
              <a:spcAft>
                <a:spcPts val="600"/>
              </a:spcAft>
              <a:buClr>
                <a:schemeClr val="accent1"/>
              </a:buClr>
            </a:pPr>
            <a:endParaRPr lang="en-US" sz="4000" b="1" dirty="0">
              <a:solidFill>
                <a:srgbClr val="FFFFFF"/>
              </a:solidFill>
            </a:endParaRP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rgbClr val="2D354E"/>
                </a:solidFill>
              </a:rPr>
              <a:t>1.  Unfinished Revolutions</a:t>
            </a: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rgbClr val="2D354E"/>
                </a:solidFill>
              </a:rPr>
              <a:t>2.  Power of Place</a:t>
            </a: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rgbClr val="2D354E"/>
                </a:solidFill>
              </a:rPr>
              <a:t>3.  We the People </a:t>
            </a: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rgbClr val="B94F3C"/>
                </a:solidFill>
              </a:rPr>
              <a:t>4.  The American Experiment</a:t>
            </a: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rgbClr val="2D354E"/>
                </a:solidFill>
              </a:rPr>
              <a:t>5.  Doing History </a:t>
            </a:r>
          </a:p>
        </p:txBody>
      </p:sp>
    </p:spTree>
    <p:extLst>
      <p:ext uri="{BB962C8B-B14F-4D97-AF65-F5344CB8AC3E}">
        <p14:creationId xmlns:p14="http://schemas.microsoft.com/office/powerpoint/2010/main" val="4100272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3B396406-3D80-B11F-94D4-3EB42E29A6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746" y="622128"/>
            <a:ext cx="3929620" cy="5613744"/>
          </a:xfrm>
          <a:ln>
            <a:solidFill>
              <a:schemeClr val="accent1"/>
            </a:solidFill>
          </a:ln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3629886-0F3B-541C-2A14-F733C7942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158" y="4763"/>
            <a:ext cx="48006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79661B24-37A2-C302-8996-43ACFEF3C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71878">
            <a:off x="5067927" y="1999027"/>
            <a:ext cx="6235549" cy="579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60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Rectangle 2088">
            <a:extLst>
              <a:ext uri="{FF2B5EF4-FFF2-40B4-BE49-F238E27FC236}">
                <a16:creationId xmlns:a16="http://schemas.microsoft.com/office/drawing/2014/main" id="{13577A01-3DD8-4E33-BEE1-3065F7E6F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5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15B3B0-081D-CCAA-1743-18920C99E507}"/>
              </a:ext>
            </a:extLst>
          </p:cNvPr>
          <p:cNvSpPr txBox="1"/>
          <p:nvPr/>
        </p:nvSpPr>
        <p:spPr>
          <a:xfrm>
            <a:off x="7824248" y="937372"/>
            <a:ext cx="248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Invite public into the process of doing history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592A8B-7D58-01E4-1570-EAD818834F84}"/>
              </a:ext>
            </a:extLst>
          </p:cNvPr>
          <p:cNvSpPr txBox="1"/>
          <p:nvPr/>
        </p:nvSpPr>
        <p:spPr>
          <a:xfrm>
            <a:off x="9170052" y="2036008"/>
            <a:ext cx="248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Transparency, uncertainty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376B71-3D8E-6F98-E785-CDAE8FA6452A}"/>
              </a:ext>
            </a:extLst>
          </p:cNvPr>
          <p:cNvSpPr txBox="1"/>
          <p:nvPr/>
        </p:nvSpPr>
        <p:spPr>
          <a:xfrm>
            <a:off x="8189664" y="3134644"/>
            <a:ext cx="248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counts as evidence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78F8CF-A6EF-D69E-392A-8C39A3A623A9}"/>
              </a:ext>
            </a:extLst>
          </p:cNvPr>
          <p:cNvSpPr txBox="1"/>
          <p:nvPr/>
        </p:nvSpPr>
        <p:spPr>
          <a:xfrm>
            <a:off x="7701699" y="4256434"/>
            <a:ext cx="248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different kinds of sources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8E7B93-4EFC-C2AD-CDAC-53D86E66D2DE}"/>
              </a:ext>
            </a:extLst>
          </p:cNvPr>
          <p:cNvSpPr txBox="1"/>
          <p:nvPr/>
        </p:nvSpPr>
        <p:spPr>
          <a:xfrm>
            <a:off x="8663234" y="5380375"/>
            <a:ext cx="2488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Multiple perspectives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FDDA52-C83D-C95D-B9D1-70A9858CDFD1}"/>
              </a:ext>
            </a:extLst>
          </p:cNvPr>
          <p:cNvSpPr txBox="1"/>
          <p:nvPr/>
        </p:nvSpPr>
        <p:spPr>
          <a:xfrm>
            <a:off x="417068" y="1251250"/>
            <a:ext cx="6459982" cy="419520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4200" dirty="0">
                <a:solidFill>
                  <a:srgbClr val="FFFFFF"/>
                </a:solidFill>
              </a:rPr>
              <a:t>Field Guide Themes</a:t>
            </a:r>
          </a:p>
          <a:p>
            <a:pPr defTabSz="914400">
              <a:spcAft>
                <a:spcPts val="600"/>
              </a:spcAft>
              <a:buClr>
                <a:schemeClr val="accent1"/>
              </a:buClr>
            </a:pPr>
            <a:endParaRPr lang="en-US" sz="4000" b="1" dirty="0">
              <a:solidFill>
                <a:srgbClr val="FFFFFF"/>
              </a:solidFill>
            </a:endParaRP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rgbClr val="2D354E"/>
                </a:solidFill>
              </a:rPr>
              <a:t>1.  Unfinished Revolutions</a:t>
            </a: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rgbClr val="2D354E"/>
                </a:solidFill>
              </a:rPr>
              <a:t>2.  Power of Place</a:t>
            </a: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rgbClr val="2D354E"/>
                </a:solidFill>
              </a:rPr>
              <a:t>3.  We the People </a:t>
            </a: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rgbClr val="2D354E"/>
                </a:solidFill>
              </a:rPr>
              <a:t>4.  The American Experiment</a:t>
            </a: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rgbClr val="B94F3C"/>
                </a:solidFill>
              </a:rPr>
              <a:t>5.  Doing History </a:t>
            </a:r>
          </a:p>
        </p:txBody>
      </p:sp>
    </p:spTree>
    <p:extLst>
      <p:ext uri="{BB962C8B-B14F-4D97-AF65-F5344CB8AC3E}">
        <p14:creationId xmlns:p14="http://schemas.microsoft.com/office/powerpoint/2010/main" val="2841452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B30A9B81-F603-6132-C2AD-991CE04F15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162417"/>
              </p:ext>
            </p:extLst>
          </p:nvPr>
        </p:nvGraphicFramePr>
        <p:xfrm>
          <a:off x="808003" y="1186700"/>
          <a:ext cx="10353366" cy="4028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5561">
                  <a:extLst>
                    <a:ext uri="{9D8B030D-6E8A-4147-A177-3AD203B41FA5}">
                      <a16:colId xmlns:a16="http://schemas.microsoft.com/office/drawing/2014/main" val="2271745904"/>
                    </a:ext>
                  </a:extLst>
                </a:gridCol>
                <a:gridCol w="1725561">
                  <a:extLst>
                    <a:ext uri="{9D8B030D-6E8A-4147-A177-3AD203B41FA5}">
                      <a16:colId xmlns:a16="http://schemas.microsoft.com/office/drawing/2014/main" val="1744539329"/>
                    </a:ext>
                  </a:extLst>
                </a:gridCol>
                <a:gridCol w="1725561">
                  <a:extLst>
                    <a:ext uri="{9D8B030D-6E8A-4147-A177-3AD203B41FA5}">
                      <a16:colId xmlns:a16="http://schemas.microsoft.com/office/drawing/2014/main" val="4219955106"/>
                    </a:ext>
                  </a:extLst>
                </a:gridCol>
                <a:gridCol w="1725561">
                  <a:extLst>
                    <a:ext uri="{9D8B030D-6E8A-4147-A177-3AD203B41FA5}">
                      <a16:colId xmlns:a16="http://schemas.microsoft.com/office/drawing/2014/main" val="1936522513"/>
                    </a:ext>
                  </a:extLst>
                </a:gridCol>
                <a:gridCol w="1725561">
                  <a:extLst>
                    <a:ext uri="{9D8B030D-6E8A-4147-A177-3AD203B41FA5}">
                      <a16:colId xmlns:a16="http://schemas.microsoft.com/office/drawing/2014/main" val="548155043"/>
                    </a:ext>
                  </a:extLst>
                </a:gridCol>
                <a:gridCol w="1725561">
                  <a:extLst>
                    <a:ext uri="{9D8B030D-6E8A-4147-A177-3AD203B41FA5}">
                      <a16:colId xmlns:a16="http://schemas.microsoft.com/office/drawing/2014/main" val="865592028"/>
                    </a:ext>
                  </a:extLst>
                </a:gridCol>
              </a:tblGrid>
              <a:tr h="22892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Institutional &amp; Social Transformation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rgbClr val="2632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Our Changing Landscapes</a:t>
                      </a:r>
                    </a:p>
                    <a:p>
                      <a:endParaRPr lang="en-US" b="1" dirty="0"/>
                    </a:p>
                  </a:txBody>
                  <a:tcPr>
                    <a:solidFill>
                      <a:srgbClr val="2632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We the People</a:t>
                      </a:r>
                    </a:p>
                    <a:p>
                      <a:endParaRPr lang="en-US" b="1" dirty="0"/>
                    </a:p>
                  </a:txBody>
                  <a:tcPr>
                    <a:solidFill>
                      <a:srgbClr val="2632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Civic Participation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A New Government &amp; Constitution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Contemporary Debates &amp; Possibilities</a:t>
                      </a:r>
                      <a:endParaRPr lang="en-US" b="1" dirty="0"/>
                    </a:p>
                  </a:txBody>
                  <a:tcPr>
                    <a:solidFill>
                      <a:srgbClr val="26326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>
                    <a:solidFill>
                      <a:srgbClr val="2632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A People in the World</a:t>
                      </a:r>
                    </a:p>
                    <a:p>
                      <a:endParaRPr lang="en-US" b="1" dirty="0"/>
                    </a:p>
                  </a:txBody>
                  <a:tcPr>
                    <a:solidFill>
                      <a:srgbClr val="2632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934481"/>
                  </a:ext>
                </a:extLst>
              </a:tr>
              <a:tr h="11934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Unfinished Revolutions</a:t>
                      </a:r>
                    </a:p>
                  </a:txBody>
                  <a:tcPr>
                    <a:solidFill>
                      <a:srgbClr val="68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Power of Place</a:t>
                      </a:r>
                    </a:p>
                  </a:txBody>
                  <a:tcPr>
                    <a:solidFill>
                      <a:srgbClr val="68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We the People</a:t>
                      </a:r>
                    </a:p>
                  </a:txBody>
                  <a:tcPr>
                    <a:solidFill>
                      <a:srgbClr val="68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The American Experiment</a:t>
                      </a:r>
                    </a:p>
                  </a:txBody>
                  <a:tcPr>
                    <a:solidFill>
                      <a:srgbClr val="68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Doing History </a:t>
                      </a:r>
                    </a:p>
                  </a:txBody>
                  <a:tcPr>
                    <a:solidFill>
                      <a:srgbClr val="68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8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441224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098EAC28-C9FC-B51A-D6BF-743935004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04" y="357644"/>
            <a:ext cx="2849596" cy="783638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F968FECD-BEFA-DA81-6470-1099C3759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95" y="5236724"/>
            <a:ext cx="1830092" cy="139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265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3875682-0790-427D-9A23-4B7265F0F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DE4AAE-4785-4EA7-95DB-45200F5B8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7AAFBA3-2C10-40B4-9AB7-A51F6E8EB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C50455-CACE-4D73-B570-5BB90232F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94565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40FFFD-3C10-244D-9F51-1D8B9AB3F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177" y="1298448"/>
            <a:ext cx="4850513" cy="9580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pc="-100" dirty="0"/>
              <a:t>Other AASLH Resources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343AFF-3857-71EF-C45E-E8616CA5D7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91" r="10776" b="4"/>
          <a:stretch/>
        </p:blipFill>
        <p:spPr>
          <a:xfrm>
            <a:off x="6103914" y="10"/>
            <a:ext cx="2969562" cy="3337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8CE3C7-36EB-83C1-A6B4-1739A73516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78" r="-5" b="359"/>
          <a:stretch/>
        </p:blipFill>
        <p:spPr>
          <a:xfrm>
            <a:off x="9222438" y="10"/>
            <a:ext cx="2969562" cy="33367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F079DF-1AB6-A872-4420-E1BE9EBAB4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80" b="-3"/>
          <a:stretch/>
        </p:blipFill>
        <p:spPr>
          <a:xfrm>
            <a:off x="6103913" y="3474720"/>
            <a:ext cx="6094784" cy="339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94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children posing for a photo&#10;&#10;Description automatically generated">
            <a:extLst>
              <a:ext uri="{FF2B5EF4-FFF2-40B4-BE49-F238E27FC236}">
                <a16:creationId xmlns:a16="http://schemas.microsoft.com/office/drawing/2014/main" id="{62D38013-BAED-4BAA-9D14-708C596386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84" b="46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31A19-A1EE-49A6-B5F3-F404C8DBE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5934" y="10"/>
            <a:ext cx="2966136" cy="400892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  <a:latin typeface=""/>
              </a:rPr>
              <a:t>Albuquerque, New Mexico, 1976</a:t>
            </a:r>
          </a:p>
        </p:txBody>
      </p:sp>
    </p:spTree>
    <p:extLst>
      <p:ext uri="{BB962C8B-B14F-4D97-AF65-F5344CB8AC3E}">
        <p14:creationId xmlns:p14="http://schemas.microsoft.com/office/powerpoint/2010/main" val="2256213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E6F1565-BFE8-C58E-EE1D-B527285C0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176" y="643467"/>
            <a:ext cx="430364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90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B66F1D7-3B16-DEA5-E244-F3A3A47B2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913" y="750687"/>
            <a:ext cx="3468414" cy="535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56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5F214-C846-D677-EFEA-615D5E466F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393035"/>
            <a:ext cx="7315200" cy="3255264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accent4"/>
                </a:solidFill>
              </a:rPr>
              <a:t>THANK  YOU!</a:t>
            </a:r>
            <a:br>
              <a:rPr lang="en-US" sz="2800" b="1" dirty="0">
                <a:solidFill>
                  <a:schemeClr val="accent4"/>
                </a:solidFill>
              </a:rPr>
            </a:br>
            <a:br>
              <a:rPr lang="en-US" sz="4800" dirty="0">
                <a:solidFill>
                  <a:srgbClr val="C00000"/>
                </a:solidFill>
                <a:latin typeface="+mj-lt"/>
              </a:rPr>
            </a:br>
            <a:br>
              <a:rPr lang="en-US" sz="2000" b="1" dirty="0">
                <a:solidFill>
                  <a:schemeClr val="bg1"/>
                </a:solidFill>
              </a:rPr>
            </a:b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800" i="1" dirty="0">
                <a:solidFill>
                  <a:schemeClr val="bg1"/>
                </a:solidFill>
              </a:rPr>
              <a:t>A Common Cause to All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Williamsburg, Virginia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March 10, 2023</a:t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D923E-8E14-B299-6E14-BAC240BD3D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5" y="4498428"/>
            <a:ext cx="7315200" cy="1086218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rgbClr val="C14436"/>
                </a:solidFill>
              </a:rPr>
              <a:t>John Dichtl</a:t>
            </a:r>
            <a:br>
              <a:rPr lang="en-US" sz="2000" dirty="0">
                <a:solidFill>
                  <a:srgbClr val="C14436"/>
                </a:solidFill>
              </a:rPr>
            </a:br>
            <a:r>
              <a:rPr lang="en-US" sz="2000" dirty="0">
                <a:solidFill>
                  <a:srgbClr val="C14436"/>
                </a:solidFill>
              </a:rPr>
              <a:t>President &amp; CEO, American Association for State and Local History</a:t>
            </a:r>
          </a:p>
          <a:p>
            <a:r>
              <a:rPr lang="en-US" sz="2400" dirty="0">
                <a:solidFill>
                  <a:srgbClr val="C14436"/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dichtl@aaslh.org</a:t>
            </a:r>
            <a:endParaRPr lang="en-US" sz="2400" dirty="0">
              <a:solidFill>
                <a:srgbClr val="C14436"/>
              </a:solidFill>
            </a:endParaRPr>
          </a:p>
        </p:txBody>
      </p:sp>
      <p:pic>
        <p:nvPicPr>
          <p:cNvPr id="5" name="Picture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F899919-D525-9D59-3DE7-149761303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752" y="3143070"/>
            <a:ext cx="2208748" cy="57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464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0FFFD-3C10-244D-9F51-1D8B9AB3F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Federal-Level Planning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F0C3B8-C1F8-662A-119D-3A3C6C80C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578" y="2665067"/>
            <a:ext cx="6197728" cy="3076538"/>
          </a:xfrm>
          <a:prstGeom prst="rect">
            <a:avLst/>
          </a:prstGeom>
        </p:spPr>
      </p:pic>
      <p:pic>
        <p:nvPicPr>
          <p:cNvPr id="7" name="Picture 6" descr="A picture containing text, game&#10;&#10;Description automatically generated">
            <a:extLst>
              <a:ext uri="{FF2B5EF4-FFF2-40B4-BE49-F238E27FC236}">
                <a16:creationId xmlns:a16="http://schemas.microsoft.com/office/drawing/2014/main" id="{125E0B12-4977-9D75-442F-CB1FE2D45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57611">
            <a:off x="3662691" y="1195619"/>
            <a:ext cx="2135314" cy="27641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E8245-4422-C964-6746-493E73838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5583" y="5898449"/>
            <a:ext cx="7820449" cy="9595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>
                <a:solidFill>
                  <a:schemeClr val="accent1"/>
                </a:solidFill>
                <a:latin typeface=""/>
              </a:rPr>
              <a:t>America 250 Foundation is the nonprofit administrative arm of the </a:t>
            </a:r>
          </a:p>
          <a:p>
            <a:pPr marL="0" indent="0" algn="ctr">
              <a:buNone/>
            </a:pPr>
            <a:r>
              <a:rPr lang="en-US">
                <a:solidFill>
                  <a:schemeClr val="accent1"/>
                </a:solidFill>
                <a:latin typeface=""/>
              </a:rPr>
              <a:t>U.S. Semiquincentennial Commission</a:t>
            </a: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726268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0FFFD-3C10-244D-9F51-1D8B9AB3F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State-Level Planning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E827C0-6BF9-6572-1BAC-8FDB78257055}"/>
              </a:ext>
            </a:extLst>
          </p:cNvPr>
          <p:cNvSpPr/>
          <p:nvPr/>
        </p:nvSpPr>
        <p:spPr>
          <a:xfrm>
            <a:off x="3596971" y="6464738"/>
            <a:ext cx="1582309" cy="235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FC7FA52F-4AAB-7EB1-9444-E2A9E288C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604" y="521046"/>
            <a:ext cx="8616011" cy="613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22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0FFFD-3C10-244D-9F51-1D8B9AB3F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for </a:t>
            </a:r>
            <a:br>
              <a:rPr lang="en-US" dirty="0"/>
            </a:br>
            <a:r>
              <a:rPr lang="en-US" dirty="0"/>
              <a:t>the 250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C0E0D-10C3-8FFA-CD21-2ACEC3C49544}"/>
              </a:ext>
            </a:extLst>
          </p:cNvPr>
          <p:cNvSpPr txBox="1"/>
          <p:nvPr/>
        </p:nvSpPr>
        <p:spPr>
          <a:xfrm>
            <a:off x="3552498" y="1362325"/>
            <a:ext cx="81665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/>
                <a:latin typeface="+mj-lt"/>
                <a:ea typeface="Calibri" panose="020F0502020204030204" pitchFamily="34" charset="0"/>
              </a:rPr>
              <a:t>…to help American society </a:t>
            </a:r>
          </a:p>
          <a:p>
            <a:pPr algn="ctr"/>
            <a:r>
              <a:rPr lang="en-US" sz="3200" b="1" dirty="0">
                <a:effectLst/>
                <a:latin typeface="+mj-lt"/>
                <a:ea typeface="Calibri" panose="020F0502020204030204" pitchFamily="34" charset="0"/>
              </a:rPr>
              <a:t>progress towards justice through an inclusive 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</a:rPr>
              <a:t>approach</a:t>
            </a:r>
            <a:r>
              <a:rPr lang="en-US" sz="3200" b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</a:rPr>
              <a:t>to history and to </a:t>
            </a:r>
          </a:p>
          <a:p>
            <a:pPr algn="ctr"/>
            <a:r>
              <a:rPr lang="en-US" sz="3200" b="1" dirty="0">
                <a:effectLst/>
                <a:latin typeface="+mj-lt"/>
                <a:ea typeface="Calibri" panose="020F0502020204030204" pitchFamily="34" charset="0"/>
              </a:rPr>
              <a:t>strengthen the history field </a:t>
            </a:r>
            <a:r>
              <a:rPr lang="en-US" sz="3200" dirty="0">
                <a:effectLst/>
                <a:latin typeface="+mj-lt"/>
                <a:ea typeface="Calibri" panose="020F0502020204030204" pitchFamily="34" charset="0"/>
              </a:rPr>
              <a:t>by attracting interest and investment. 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8890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3875682-0790-427D-9A23-4B7265F0F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DE4AAE-4785-4EA7-95DB-45200F5B8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7AAFBA3-2C10-40B4-9AB7-A51F6E8EB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C50455-CACE-4D73-B570-5BB90232F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94565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40FFFD-3C10-244D-9F51-1D8B9AB3F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177" y="1298448"/>
            <a:ext cx="4850513" cy="7073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pc="-100" dirty="0"/>
              <a:t>Background on AASLH</a:t>
            </a:r>
          </a:p>
        </p:txBody>
      </p:sp>
      <p:pic>
        <p:nvPicPr>
          <p:cNvPr id="6" name="Picture 5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C02565E5-1FE9-F425-A173-06C373F689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43" r="26290" b="1"/>
          <a:stretch/>
        </p:blipFill>
        <p:spPr>
          <a:xfrm>
            <a:off x="6103914" y="10"/>
            <a:ext cx="2969562" cy="3337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6F03A7-E74D-B28D-71C5-B39AF5EEFD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27" r="17723" b="-4"/>
          <a:stretch/>
        </p:blipFill>
        <p:spPr>
          <a:xfrm>
            <a:off x="9222438" y="10"/>
            <a:ext cx="2969562" cy="3336734"/>
          </a:xfrm>
          <a:prstGeom prst="rect">
            <a:avLst/>
          </a:prstGeom>
        </p:spPr>
      </p:pic>
      <p:pic>
        <p:nvPicPr>
          <p:cNvPr id="8" name="Picture 7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029ED63D-48AD-3B8E-1B4B-5401B55B99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19"/>
          <a:stretch/>
        </p:blipFill>
        <p:spPr>
          <a:xfrm>
            <a:off x="6103913" y="3474720"/>
            <a:ext cx="6094784" cy="339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41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Rectangle 2088">
            <a:extLst>
              <a:ext uri="{FF2B5EF4-FFF2-40B4-BE49-F238E27FC236}">
                <a16:creationId xmlns:a16="http://schemas.microsoft.com/office/drawing/2014/main" id="{13577A01-3DD8-4E33-BEE1-3065F7E6F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5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C98087-58F2-A15E-DED4-43822591800F}"/>
              </a:ext>
            </a:extLst>
          </p:cNvPr>
          <p:cNvSpPr txBox="1"/>
          <p:nvPr/>
        </p:nvSpPr>
        <p:spPr>
          <a:xfrm>
            <a:off x="417068" y="1251250"/>
            <a:ext cx="6459982" cy="419520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4200" dirty="0">
                <a:solidFill>
                  <a:srgbClr val="FFFFFF"/>
                </a:solidFill>
              </a:rPr>
              <a:t>Field Guide Themes</a:t>
            </a:r>
          </a:p>
          <a:p>
            <a:pPr defTabSz="914400">
              <a:spcAft>
                <a:spcPts val="600"/>
              </a:spcAft>
              <a:buClr>
                <a:schemeClr val="accent1"/>
              </a:buClr>
            </a:pPr>
            <a:endParaRPr lang="en-US" sz="4000" b="1" dirty="0">
              <a:solidFill>
                <a:srgbClr val="FFFFFF"/>
              </a:solidFill>
            </a:endParaRP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rgbClr val="FFFFFF"/>
                </a:solidFill>
              </a:rPr>
              <a:t>1.  Unfinished Revolutions</a:t>
            </a: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rgbClr val="FFFFFF"/>
                </a:solidFill>
              </a:rPr>
              <a:t>2.  Power of Place</a:t>
            </a: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rgbClr val="FFFFFF"/>
                </a:solidFill>
              </a:rPr>
              <a:t>3.  We the People </a:t>
            </a: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rgbClr val="FFFFFF"/>
                </a:solidFill>
              </a:rPr>
              <a:t>4.  The American Experiment</a:t>
            </a: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rgbClr val="FFFFFF"/>
                </a:solidFill>
              </a:rPr>
              <a:t>5.  Doing History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716556-D0F5-22B0-7CC2-F923FA6BEF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" b="486"/>
          <a:stretch/>
        </p:blipFill>
        <p:spPr>
          <a:xfrm>
            <a:off x="7900629" y="1010475"/>
            <a:ext cx="3187634" cy="48370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17493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Rectangle 2088">
            <a:extLst>
              <a:ext uri="{FF2B5EF4-FFF2-40B4-BE49-F238E27FC236}">
                <a16:creationId xmlns:a16="http://schemas.microsoft.com/office/drawing/2014/main" id="{13577A01-3DD8-4E33-BEE1-3065F7E6F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5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15B3B0-081D-CCAA-1743-18920C99E507}"/>
              </a:ext>
            </a:extLst>
          </p:cNvPr>
          <p:cNvSpPr txBox="1"/>
          <p:nvPr/>
        </p:nvSpPr>
        <p:spPr>
          <a:xfrm>
            <a:off x="7824248" y="937372"/>
            <a:ext cx="248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 history to… and after Independence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592A8B-7D58-01E4-1570-EAD818834F84}"/>
              </a:ext>
            </a:extLst>
          </p:cNvPr>
          <p:cNvSpPr txBox="1"/>
          <p:nvPr/>
        </p:nvSpPr>
        <p:spPr>
          <a:xfrm>
            <a:off x="9170052" y="2110903"/>
            <a:ext cx="248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Advancements and setbacks since 1776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376B71-3D8E-6F98-E785-CDAE8FA6452A}"/>
              </a:ext>
            </a:extLst>
          </p:cNvPr>
          <p:cNvSpPr txBox="1"/>
          <p:nvPr/>
        </p:nvSpPr>
        <p:spPr>
          <a:xfrm>
            <a:off x="7341252" y="3196830"/>
            <a:ext cx="248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 revolutionary moments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78F8CF-A6EF-D69E-392A-8C39A3A623A9}"/>
              </a:ext>
            </a:extLst>
          </p:cNvPr>
          <p:cNvSpPr txBox="1"/>
          <p:nvPr/>
        </p:nvSpPr>
        <p:spPr>
          <a:xfrm>
            <a:off x="8342722" y="4251001"/>
            <a:ext cx="248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Advancements and setbacks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8E7B93-4EFC-C2AD-CDAC-53D86E66D2DE}"/>
              </a:ext>
            </a:extLst>
          </p:cNvPr>
          <p:cNvSpPr txBox="1"/>
          <p:nvPr/>
        </p:nvSpPr>
        <p:spPr>
          <a:xfrm>
            <a:off x="9068586" y="5378224"/>
            <a:ext cx="248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Liberty and equality in your community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FDDA52-C83D-C95D-B9D1-70A9858CDFD1}"/>
              </a:ext>
            </a:extLst>
          </p:cNvPr>
          <p:cNvSpPr txBox="1"/>
          <p:nvPr/>
        </p:nvSpPr>
        <p:spPr>
          <a:xfrm>
            <a:off x="417068" y="1251250"/>
            <a:ext cx="6459982" cy="419520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4200" dirty="0">
                <a:solidFill>
                  <a:srgbClr val="FFFFFF"/>
                </a:solidFill>
              </a:rPr>
              <a:t>Field Guide Themes</a:t>
            </a:r>
          </a:p>
          <a:p>
            <a:pPr defTabSz="914400">
              <a:spcAft>
                <a:spcPts val="600"/>
              </a:spcAft>
              <a:buClr>
                <a:schemeClr val="accent1"/>
              </a:buClr>
            </a:pPr>
            <a:endParaRPr lang="en-US" sz="4000" b="1" dirty="0">
              <a:solidFill>
                <a:srgbClr val="FFFFFF"/>
              </a:solidFill>
            </a:endParaRP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rgbClr val="B94F3C"/>
                </a:solidFill>
              </a:rPr>
              <a:t>1.  Unfinished Revolutions</a:t>
            </a: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chemeClr val="accent5">
                    <a:lumMod val="50000"/>
                  </a:schemeClr>
                </a:solidFill>
              </a:rPr>
              <a:t>2.  </a:t>
            </a:r>
            <a:r>
              <a:rPr lang="en-US" sz="3500" dirty="0">
                <a:solidFill>
                  <a:srgbClr val="2D354E"/>
                </a:solidFill>
              </a:rPr>
              <a:t>Power of Place</a:t>
            </a: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chemeClr val="accent5">
                    <a:lumMod val="50000"/>
                  </a:schemeClr>
                </a:solidFill>
              </a:rPr>
              <a:t>3.  We the People </a:t>
            </a: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chemeClr val="accent5">
                    <a:lumMod val="50000"/>
                  </a:schemeClr>
                </a:solidFill>
              </a:rPr>
              <a:t>4.  The American Experiment</a:t>
            </a: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chemeClr val="accent5">
                    <a:lumMod val="50000"/>
                  </a:schemeClr>
                </a:solidFill>
              </a:rPr>
              <a:t>5.  Doing History </a:t>
            </a:r>
          </a:p>
        </p:txBody>
      </p:sp>
    </p:spTree>
    <p:extLst>
      <p:ext uri="{BB962C8B-B14F-4D97-AF65-F5344CB8AC3E}">
        <p14:creationId xmlns:p14="http://schemas.microsoft.com/office/powerpoint/2010/main" val="2608515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Rectangle 2088">
            <a:extLst>
              <a:ext uri="{FF2B5EF4-FFF2-40B4-BE49-F238E27FC236}">
                <a16:creationId xmlns:a16="http://schemas.microsoft.com/office/drawing/2014/main" id="{13577A01-3DD8-4E33-BEE1-3065F7E6F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5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15B3B0-081D-CCAA-1743-18920C99E507}"/>
              </a:ext>
            </a:extLst>
          </p:cNvPr>
          <p:cNvSpPr txBox="1"/>
          <p:nvPr/>
        </p:nvSpPr>
        <p:spPr>
          <a:xfrm>
            <a:off x="7824248" y="937372"/>
            <a:ext cx="2488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Connection to land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592A8B-7D58-01E4-1570-EAD818834F84}"/>
              </a:ext>
            </a:extLst>
          </p:cNvPr>
          <p:cNvSpPr txBox="1"/>
          <p:nvPr/>
        </p:nvSpPr>
        <p:spPr>
          <a:xfrm>
            <a:off x="8825060" y="1731443"/>
            <a:ext cx="2488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Who came before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376B71-3D8E-6F98-E785-CDAE8FA6452A}"/>
              </a:ext>
            </a:extLst>
          </p:cNvPr>
          <p:cNvSpPr txBox="1"/>
          <p:nvPr/>
        </p:nvSpPr>
        <p:spPr>
          <a:xfrm>
            <a:off x="9286256" y="2604545"/>
            <a:ext cx="248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Access to resources, waterways, food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78F8CF-A6EF-D69E-392A-8C39A3A623A9}"/>
              </a:ext>
            </a:extLst>
          </p:cNvPr>
          <p:cNvSpPr txBox="1"/>
          <p:nvPr/>
        </p:nvSpPr>
        <p:spPr>
          <a:xfrm>
            <a:off x="7853382" y="3526065"/>
            <a:ext cx="2488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Empire and colonization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8E7B93-4EFC-C2AD-CDAC-53D86E66D2DE}"/>
              </a:ext>
            </a:extLst>
          </p:cNvPr>
          <p:cNvSpPr txBox="1"/>
          <p:nvPr/>
        </p:nvSpPr>
        <p:spPr>
          <a:xfrm>
            <a:off x="9068586" y="4334508"/>
            <a:ext cx="248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Changes in your community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FDDA52-C83D-C95D-B9D1-70A9858CDFD1}"/>
              </a:ext>
            </a:extLst>
          </p:cNvPr>
          <p:cNvSpPr txBox="1"/>
          <p:nvPr/>
        </p:nvSpPr>
        <p:spPr>
          <a:xfrm>
            <a:off x="417068" y="1251250"/>
            <a:ext cx="6459982" cy="419520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4200" dirty="0">
                <a:solidFill>
                  <a:srgbClr val="FFFFFF"/>
                </a:solidFill>
              </a:rPr>
              <a:t>Field Guide Themes</a:t>
            </a:r>
          </a:p>
          <a:p>
            <a:pPr defTabSz="914400">
              <a:spcAft>
                <a:spcPts val="600"/>
              </a:spcAft>
              <a:buClr>
                <a:schemeClr val="accent1"/>
              </a:buClr>
            </a:pPr>
            <a:endParaRPr lang="en-US" sz="4000" b="1" dirty="0">
              <a:solidFill>
                <a:srgbClr val="FFFFFF"/>
              </a:solidFill>
            </a:endParaRP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chemeClr val="accent5">
                    <a:lumMod val="50000"/>
                  </a:schemeClr>
                </a:solidFill>
              </a:rPr>
              <a:t>1.  Unfinished Revolutions</a:t>
            </a: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rgbClr val="B94F3C"/>
                </a:solidFill>
              </a:rPr>
              <a:t>2.  Power of Place</a:t>
            </a: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chemeClr val="accent5">
                    <a:lumMod val="50000"/>
                  </a:schemeClr>
                </a:solidFill>
              </a:rPr>
              <a:t>3.  We the People </a:t>
            </a: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chemeClr val="accent5">
                    <a:lumMod val="50000"/>
                  </a:schemeClr>
                </a:solidFill>
              </a:rPr>
              <a:t>4.  The American Experiment</a:t>
            </a: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chemeClr val="accent5">
                    <a:lumMod val="50000"/>
                  </a:schemeClr>
                </a:solidFill>
              </a:rPr>
              <a:t>5.  Doing History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7B8E5D-46F5-064C-58BE-04D0CE9AA065}"/>
              </a:ext>
            </a:extLst>
          </p:cNvPr>
          <p:cNvSpPr txBox="1"/>
          <p:nvPr/>
        </p:nvSpPr>
        <p:spPr>
          <a:xfrm>
            <a:off x="7580722" y="5328603"/>
            <a:ext cx="266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Preservation of landscapes and buildings</a:t>
            </a:r>
          </a:p>
        </p:txBody>
      </p:sp>
    </p:spTree>
    <p:extLst>
      <p:ext uri="{BB962C8B-B14F-4D97-AF65-F5344CB8AC3E}">
        <p14:creationId xmlns:p14="http://schemas.microsoft.com/office/powerpoint/2010/main" val="886819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Rectangle 2088">
            <a:extLst>
              <a:ext uri="{FF2B5EF4-FFF2-40B4-BE49-F238E27FC236}">
                <a16:creationId xmlns:a16="http://schemas.microsoft.com/office/drawing/2014/main" id="{13577A01-3DD8-4E33-BEE1-3065F7E6F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5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15B3B0-081D-CCAA-1743-18920C99E507}"/>
              </a:ext>
            </a:extLst>
          </p:cNvPr>
          <p:cNvSpPr txBox="1"/>
          <p:nvPr/>
        </p:nvSpPr>
        <p:spPr>
          <a:xfrm>
            <a:off x="7824248" y="937372"/>
            <a:ext cx="248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Who were considered “the people”?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592A8B-7D58-01E4-1570-EAD818834F84}"/>
              </a:ext>
            </a:extLst>
          </p:cNvPr>
          <p:cNvSpPr txBox="1"/>
          <p:nvPr/>
        </p:nvSpPr>
        <p:spPr>
          <a:xfrm>
            <a:off x="9170052" y="2110903"/>
            <a:ext cx="248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Exclusion and inclusion of groups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376B71-3D8E-6F98-E785-CDAE8FA6452A}"/>
              </a:ext>
            </a:extLst>
          </p:cNvPr>
          <p:cNvSpPr txBox="1"/>
          <p:nvPr/>
        </p:nvSpPr>
        <p:spPr>
          <a:xfrm>
            <a:off x="7341252" y="3196830"/>
            <a:ext cx="2488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Expansion of citizenship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78F8CF-A6EF-D69E-392A-8C39A3A623A9}"/>
              </a:ext>
            </a:extLst>
          </p:cNvPr>
          <p:cNvSpPr txBox="1"/>
          <p:nvPr/>
        </p:nvSpPr>
        <p:spPr>
          <a:xfrm>
            <a:off x="8342722" y="4251001"/>
            <a:ext cx="2488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an “American”?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FDDA52-C83D-C95D-B9D1-70A9858CDFD1}"/>
              </a:ext>
            </a:extLst>
          </p:cNvPr>
          <p:cNvSpPr txBox="1"/>
          <p:nvPr/>
        </p:nvSpPr>
        <p:spPr>
          <a:xfrm>
            <a:off x="417068" y="1251250"/>
            <a:ext cx="6459982" cy="419520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4200" dirty="0">
                <a:solidFill>
                  <a:srgbClr val="FFFFFF"/>
                </a:solidFill>
              </a:rPr>
              <a:t>Field Guide Themes</a:t>
            </a:r>
          </a:p>
          <a:p>
            <a:pPr defTabSz="914400">
              <a:spcAft>
                <a:spcPts val="600"/>
              </a:spcAft>
              <a:buClr>
                <a:schemeClr val="accent1"/>
              </a:buClr>
            </a:pPr>
            <a:endParaRPr lang="en-US" sz="4000" b="1" dirty="0">
              <a:solidFill>
                <a:srgbClr val="FFFFFF"/>
              </a:solidFill>
            </a:endParaRP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rgbClr val="2D354E"/>
                </a:solidFill>
              </a:rPr>
              <a:t>1.  Unfinished Revolutions</a:t>
            </a: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rgbClr val="2D354E"/>
                </a:solidFill>
              </a:rPr>
              <a:t>2.  Power of Place</a:t>
            </a: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rgbClr val="B94F3C"/>
                </a:solidFill>
              </a:rPr>
              <a:t>3.  We the People </a:t>
            </a: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rgbClr val="2D354E"/>
                </a:solidFill>
              </a:rPr>
              <a:t>4.  The American Experiment</a:t>
            </a:r>
          </a:p>
          <a:p>
            <a:pPr defTabSz="914400">
              <a:spcAft>
                <a:spcPts val="2000"/>
              </a:spcAft>
              <a:buClr>
                <a:schemeClr val="accent1"/>
              </a:buClr>
            </a:pPr>
            <a:r>
              <a:rPr lang="en-US" sz="3500" dirty="0">
                <a:solidFill>
                  <a:srgbClr val="2D354E"/>
                </a:solidFill>
              </a:rPr>
              <a:t>5.  Doing History </a:t>
            </a:r>
          </a:p>
        </p:txBody>
      </p:sp>
    </p:spTree>
    <p:extLst>
      <p:ext uri="{BB962C8B-B14F-4D97-AF65-F5344CB8AC3E}">
        <p14:creationId xmlns:p14="http://schemas.microsoft.com/office/powerpoint/2010/main" val="2512795513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AASLH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101C3F"/>
      </a:accent1>
      <a:accent2>
        <a:srgbClr val="FAD879"/>
      </a:accent2>
      <a:accent3>
        <a:srgbClr val="284E2B"/>
      </a:accent3>
      <a:accent4>
        <a:srgbClr val="B94F3C"/>
      </a:accent4>
      <a:accent5>
        <a:srgbClr val="5A6B9C"/>
      </a:accent5>
      <a:accent6>
        <a:srgbClr val="5E1811"/>
      </a:accent6>
      <a:hlink>
        <a:srgbClr val="CDE4CE"/>
      </a:hlink>
      <a:folHlink>
        <a:srgbClr val="B94F3C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16449</TotalTime>
  <Words>444</Words>
  <Application>Microsoft Office PowerPoint</Application>
  <PresentationFormat>Widescreen</PresentationFormat>
  <Paragraphs>96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Corbel</vt:lpstr>
      <vt:lpstr>Wingdings 2</vt:lpstr>
      <vt:lpstr>Frame</vt:lpstr>
      <vt:lpstr>Opportunities of the Semiquincentennial  A Common Cause to All Williamsburg, Virginia March 10, 2023 </vt:lpstr>
      <vt:lpstr>Federal-Level Planning</vt:lpstr>
      <vt:lpstr>State-Level Planning</vt:lpstr>
      <vt:lpstr>Vision for  the 250th </vt:lpstr>
      <vt:lpstr>Background on AASLH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AASLH Resources</vt:lpstr>
      <vt:lpstr>PowerPoint Presentation</vt:lpstr>
      <vt:lpstr>PowerPoint Presentation</vt:lpstr>
      <vt:lpstr>PowerPoint Presentation</vt:lpstr>
      <vt:lpstr>THANK  YOU!    A Common Cause to All Williamsburg, Virginia March 10, 2023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Approaches to Framing History for Public Audiences</dc:title>
  <dc:creator>Microsoft Office User</dc:creator>
  <cp:lastModifiedBy>John Dichtl</cp:lastModifiedBy>
  <cp:revision>150</cp:revision>
  <cp:lastPrinted>2022-10-24T21:04:09Z</cp:lastPrinted>
  <dcterms:created xsi:type="dcterms:W3CDTF">2021-02-11T19:13:55Z</dcterms:created>
  <dcterms:modified xsi:type="dcterms:W3CDTF">2023-03-09T20:56:50Z</dcterms:modified>
</cp:coreProperties>
</file>