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61" r:id="rId3"/>
    <p:sldId id="266" r:id="rId4"/>
    <p:sldId id="257" r:id="rId5"/>
    <p:sldId id="268" r:id="rId6"/>
    <p:sldId id="267" r:id="rId7"/>
    <p:sldId id="258" r:id="rId8"/>
    <p:sldId id="262" r:id="rId9"/>
    <p:sldId id="263" r:id="rId10"/>
    <p:sldId id="264" r:id="rId11"/>
    <p:sldId id="265" r:id="rId12"/>
    <p:sldId id="274" r:id="rId13"/>
    <p:sldId id="259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63FDE-FBC8-4B98-975A-183932ED58E6}" v="79" dt="2023-02-08T16:02:46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2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F604E-8F72-42CF-9A20-800BE1B54C85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306F-3296-45B7-852B-C87989F02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5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Shared installation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Museo Sans 300" panose="02000000000000000000" pitchFamily="50" charset="0"/>
              </a:rPr>
              <a:t>VMHC: March 2025 – January 2026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Museo Sans 300" panose="02000000000000000000" pitchFamily="50" charset="0"/>
              </a:rPr>
              <a:t>American Revolution Museum at Yorktown: April 2026 – January 2027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Museo Sans 300" panose="02000000000000000000" pitchFamily="50" charset="0"/>
              </a:rPr>
              <a:t>Exhibition may then travel to other museums across Virginia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3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3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in a generation opportunity . . .  OUR CHANCE TO ENSURE that    (click)</a:t>
            </a:r>
          </a:p>
          <a:p>
            <a:endParaRPr lang="en-US" dirty="0"/>
          </a:p>
          <a:p>
            <a:r>
              <a:rPr lang="en-US" dirty="0"/>
              <a:t>Every Student has access to opportunities to learn; inspire a life-long passion </a:t>
            </a:r>
            <a:r>
              <a:rPr lang="en-US"/>
              <a:t>for learning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Every Teacher has access to resources in the classroom and professional development opportunities</a:t>
            </a:r>
          </a:p>
          <a:p>
            <a:endParaRPr lang="en-US" dirty="0"/>
          </a:p>
          <a:p>
            <a:r>
              <a:rPr lang="en-US" dirty="0"/>
              <a:t>Every community has access to programs, exhibits, events, and funding opportunities</a:t>
            </a:r>
          </a:p>
          <a:p>
            <a:endParaRPr lang="en-US" dirty="0"/>
          </a:p>
          <a:p>
            <a:r>
              <a:rPr lang="en-US" dirty="0"/>
              <a:t>Every Virginian sees themselves and their story in the commemoration</a:t>
            </a:r>
          </a:p>
          <a:p>
            <a:endParaRPr lang="en-US" dirty="0"/>
          </a:p>
          <a:p>
            <a:r>
              <a:rPr lang="en-US" dirty="0"/>
              <a:t>Virginia will shine in the 250</a:t>
            </a:r>
            <a:r>
              <a:rPr lang="en-US" baseline="30000" dirty="0"/>
              <a:t>th</a:t>
            </a:r>
            <a:r>
              <a:rPr lang="en-US" dirty="0"/>
              <a:t> – we hope you’ll join 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Immersive, interactive exhibit</a:t>
            </a:r>
          </a:p>
          <a:p>
            <a:endParaRPr lang="en-US" dirty="0"/>
          </a:p>
          <a:p>
            <a:r>
              <a:rPr lang="en-US" dirty="0"/>
              <a:t>Will travel to every locality . . . . And beyond!</a:t>
            </a:r>
          </a:p>
          <a:p>
            <a:endParaRPr lang="en-US" dirty="0"/>
          </a:p>
          <a:p>
            <a:r>
              <a:rPr lang="en-US" dirty="0"/>
              <a:t>National centerpiece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Events in Boston, Philadelphia – we can be right there!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1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Museum travels directly to schools</a:t>
            </a:r>
          </a:p>
          <a:p>
            <a:endParaRPr lang="en-US" dirty="0"/>
          </a:p>
          <a:p>
            <a:r>
              <a:rPr lang="en-US" dirty="0"/>
              <a:t>Hard for many localities to afford field trips – Classroom for the day</a:t>
            </a:r>
          </a:p>
          <a:p>
            <a:endParaRPr lang="en-US" dirty="0"/>
          </a:p>
          <a:p>
            <a:r>
              <a:rPr lang="en-US" dirty="0"/>
              <a:t>Teacher Resources and pre-visit/post-visit classroom materials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Hands-on learning</a:t>
            </a:r>
          </a:p>
          <a:p>
            <a:endParaRPr lang="en-US" dirty="0"/>
          </a:p>
          <a:p>
            <a:r>
              <a:rPr lang="en-US" dirty="0"/>
              <a:t>Interactive</a:t>
            </a:r>
          </a:p>
          <a:p>
            <a:endParaRPr lang="en-US" dirty="0"/>
          </a:p>
          <a:p>
            <a:r>
              <a:rPr lang="en-US" dirty="0"/>
              <a:t>Captures students’ imagination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Centerpiece of planned events (Ashland Train Day, State/county fairs)</a:t>
            </a:r>
          </a:p>
          <a:p>
            <a:endParaRPr lang="en-US" dirty="0"/>
          </a:p>
          <a:p>
            <a:r>
              <a:rPr lang="en-US" dirty="0"/>
              <a:t>And sometimes. . . </a:t>
            </a:r>
          </a:p>
          <a:p>
            <a:endParaRPr lang="en-US" dirty="0"/>
          </a:p>
          <a:p>
            <a:r>
              <a:rPr lang="en-US" dirty="0"/>
              <a:t>It *is* the event – localities plan a weekend of events around the Mobile </a:t>
            </a:r>
            <a:r>
              <a:rPr lang="en-US" dirty="0" err="1"/>
              <a:t>Musuem</a:t>
            </a:r>
            <a:r>
              <a:rPr lang="en-US" dirty="0"/>
              <a:t> visit – add lectures, bands, document scanning, veteran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Virginia Welcome Center on Wheels</a:t>
            </a:r>
          </a:p>
          <a:p>
            <a:endParaRPr lang="en-US" dirty="0"/>
          </a:p>
          <a:p>
            <a:r>
              <a:rPr lang="en-US" dirty="0"/>
              <a:t>Operate in partnership with VTC</a:t>
            </a:r>
          </a:p>
          <a:p>
            <a:endParaRPr lang="en-US" dirty="0"/>
          </a:p>
          <a:p>
            <a:r>
              <a:rPr lang="en-US" dirty="0"/>
              <a:t>Marketing tents and displays are set up at every event</a:t>
            </a:r>
          </a:p>
          <a:p>
            <a:endParaRPr lang="en-US" dirty="0"/>
          </a:p>
          <a:p>
            <a:r>
              <a:rPr lang="en-US" dirty="0"/>
              <a:t>Partner / donor messaging has wide 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77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4952" y="4466651"/>
            <a:ext cx="5486400" cy="3600450"/>
          </a:xfrm>
        </p:spPr>
        <p:txBody>
          <a:bodyPr/>
          <a:lstStyle/>
          <a:p>
            <a:r>
              <a:rPr lang="en-US" dirty="0"/>
              <a:t>Everyone thinks of the 250</a:t>
            </a:r>
            <a:r>
              <a:rPr lang="en-US" baseline="30000" dirty="0"/>
              <a:t>th</a:t>
            </a:r>
            <a:r>
              <a:rPr lang="en-US" dirty="0"/>
              <a:t> as happening in 2026, marking the signing of the Declaration of Independence in 1776</a:t>
            </a:r>
          </a:p>
          <a:p>
            <a:endParaRPr lang="en-US" dirty="0"/>
          </a:p>
          <a:p>
            <a:r>
              <a:rPr lang="en-US" dirty="0"/>
              <a:t>And that’s true. . . . </a:t>
            </a:r>
          </a:p>
          <a:p>
            <a:endParaRPr lang="en-US" dirty="0"/>
          </a:p>
          <a:p>
            <a:r>
              <a:rPr lang="en-US" dirty="0"/>
              <a:t>Special events and conferences will be happen throughout the nation in 2026 and Virginia will lead the way: </a:t>
            </a:r>
          </a:p>
          <a:p>
            <a:endParaRPr lang="en-US" dirty="0"/>
          </a:p>
          <a:p>
            <a:r>
              <a:rPr lang="en-US" dirty="0"/>
              <a:t>         Sail 250: National six-port tall ship sail docking in Norfolk and Alexandria</a:t>
            </a:r>
          </a:p>
          <a:p>
            <a:r>
              <a:rPr lang="en-US" dirty="0"/>
              <a:t>          250</a:t>
            </a:r>
            <a:r>
              <a:rPr lang="en-US" baseline="30000" dirty="0"/>
              <a:t>th</a:t>
            </a:r>
            <a:r>
              <a:rPr lang="en-US" dirty="0"/>
              <a:t>  Fifth Virginia Convention: Virginia’s Independence Day (May 15)</a:t>
            </a:r>
          </a:p>
          <a:p>
            <a:r>
              <a:rPr lang="en-US" dirty="0"/>
              <a:t>          250</a:t>
            </a:r>
            <a:r>
              <a:rPr lang="en-US" baseline="30000" dirty="0"/>
              <a:t>th</a:t>
            </a:r>
            <a:r>
              <a:rPr lang="en-US" dirty="0"/>
              <a:t> Declaration of Independence (July 4)</a:t>
            </a:r>
          </a:p>
          <a:p>
            <a:r>
              <a:rPr lang="en-US" dirty="0"/>
              <a:t>               Large-scale Naturalization Ceremony</a:t>
            </a:r>
          </a:p>
          <a:p>
            <a:r>
              <a:rPr lang="en-US" dirty="0"/>
              <a:t>               Statewide tolling of bells</a:t>
            </a:r>
          </a:p>
          <a:p>
            <a:r>
              <a:rPr lang="en-US" dirty="0"/>
              <a:t>               Events to honor military and veterans</a:t>
            </a:r>
          </a:p>
          <a:p>
            <a:r>
              <a:rPr lang="en-US" dirty="0"/>
              <a:t>               Massive fireworks show at key locations</a:t>
            </a:r>
          </a:p>
          <a:p>
            <a:endParaRPr lang="en-US" dirty="0"/>
          </a:p>
          <a:p>
            <a:r>
              <a:rPr lang="en-US" dirty="0"/>
              <a:t>But it’s not the whole story. . . .</a:t>
            </a:r>
          </a:p>
          <a:p>
            <a:endParaRPr lang="en-US" dirty="0"/>
          </a:p>
          <a:p>
            <a:r>
              <a:rPr lang="en-US" dirty="0"/>
              <a:t>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in Virginia, the 250</a:t>
            </a:r>
            <a:r>
              <a:rPr lang="en-US" baseline="30000" dirty="0"/>
              <a:t>th</a:t>
            </a:r>
            <a:r>
              <a:rPr lang="en-US" dirty="0"/>
              <a:t> begins NOW and go through 2031, marking events of </a:t>
            </a:r>
          </a:p>
          <a:p>
            <a:r>
              <a:rPr lang="en-US" dirty="0"/>
              <a:t>1773 – 1781 (see folder for details), including:</a:t>
            </a:r>
          </a:p>
          <a:p>
            <a:endParaRPr lang="en-US" dirty="0"/>
          </a:p>
          <a:p>
            <a:r>
              <a:rPr lang="en-US" dirty="0"/>
              <a:t>2023:  A Common Cause to All – 250</a:t>
            </a:r>
            <a:r>
              <a:rPr lang="en-US" baseline="30000" dirty="0"/>
              <a:t>th</a:t>
            </a:r>
            <a:r>
              <a:rPr lang="en-US" dirty="0"/>
              <a:t> Anniversary of Committees of Correspondence</a:t>
            </a:r>
          </a:p>
          <a:p>
            <a:endParaRPr lang="en-US" dirty="0"/>
          </a:p>
          <a:p>
            <a:r>
              <a:rPr lang="en-US" dirty="0"/>
              <a:t>2024: Lafayette’s Grand Tour 200</a:t>
            </a:r>
            <a:r>
              <a:rPr lang="en-US" baseline="30000" dirty="0"/>
              <a:t>th</a:t>
            </a:r>
            <a:r>
              <a:rPr lang="en-US" dirty="0"/>
              <a:t> – 26-state Guest of the Nation Tour</a:t>
            </a:r>
          </a:p>
          <a:p>
            <a:r>
              <a:rPr lang="en-US" dirty="0"/>
              <a:t>           250</a:t>
            </a:r>
            <a:r>
              <a:rPr lang="en-US" baseline="30000" dirty="0"/>
              <a:t>th</a:t>
            </a:r>
            <a:r>
              <a:rPr lang="en-US" dirty="0"/>
              <a:t> Yorktown Tea Party (Nov. 9, 2024)</a:t>
            </a:r>
          </a:p>
          <a:p>
            <a:endParaRPr lang="en-US" dirty="0"/>
          </a:p>
          <a:p>
            <a:r>
              <a:rPr lang="en-US" dirty="0"/>
              <a:t>2025:  Law Symposium “The Legal Revolution: Virginia Leads the Way to Liberty”</a:t>
            </a:r>
          </a:p>
          <a:p>
            <a:r>
              <a:rPr lang="en-US" dirty="0"/>
              <a:t>           250</a:t>
            </a:r>
            <a:r>
              <a:rPr lang="en-US" baseline="30000" dirty="0"/>
              <a:t>th</a:t>
            </a:r>
            <a:r>
              <a:rPr lang="en-US" dirty="0"/>
              <a:t>  Patrick Henry’s “Give Me Liberty or Give Me Death”</a:t>
            </a:r>
          </a:p>
          <a:p>
            <a:endParaRPr lang="en-US" dirty="0"/>
          </a:p>
          <a:p>
            <a:r>
              <a:rPr lang="en-US" dirty="0"/>
              <a:t>2026: Virginia takes key role on national stage</a:t>
            </a:r>
          </a:p>
          <a:p>
            <a:endParaRPr lang="en-US" dirty="0"/>
          </a:p>
          <a:p>
            <a:r>
              <a:rPr lang="en-US" dirty="0"/>
              <a:t>2031:  Siege of Yorktown and British Surrender at Yorktown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7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Training institutes with history museum partners across the state</a:t>
            </a:r>
          </a:p>
          <a:p>
            <a:endParaRPr lang="en-US" dirty="0"/>
          </a:p>
          <a:p>
            <a:r>
              <a:rPr lang="en-US" dirty="0"/>
              <a:t>Classroom resources</a:t>
            </a:r>
          </a:p>
          <a:p>
            <a:endParaRPr lang="en-US" dirty="0"/>
          </a:p>
          <a:p>
            <a:r>
              <a:rPr lang="en-US" dirty="0"/>
              <a:t>Goal:  Ignite a life-long love of learning in students– much as the Bicentennial did for many of us assembled here – </a:t>
            </a:r>
          </a:p>
          <a:p>
            <a:endParaRPr lang="en-US" dirty="0"/>
          </a:p>
          <a:p>
            <a:r>
              <a:rPr lang="en-US" dirty="0"/>
              <a:t>….and ensure that teachers have the tools and resources available to foster that curiosity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306F-3296-45B7-852B-C87989F023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AA10-7A4A-A0BD-DC0C-A61659EA0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526D7-20B7-2AB6-DD2A-57402F6B4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FEC8-CADB-5AC3-B928-A12372DA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D824C-BA89-E75F-A92E-BA3F5495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9556-0603-05ED-AE91-D7014E22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B362-DCFF-2655-8BEC-C97DC4A1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E32BD-46B4-9AA1-704D-7487409A8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8E945-1C99-B62A-A0F4-D929A2E7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1DC0C-27A9-E409-840D-BE86EB6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9BF3B-50D8-EA20-F6A2-B9A70540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AD29B-18E4-3AF7-C6D2-FF6E71F63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4AAE2-1576-1916-39D4-127D68A6B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89B8E-8BD9-053C-E8A9-BC558E4A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FA355-5CB6-5934-F6C1-262BF6AC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0E5CE-4C31-D2F1-A475-9ABE8DA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BAF6-32DA-2B74-0C23-F0D6B895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54FA3-13C3-2925-0DDB-858C3E566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B8533-77DA-52A1-F237-14BFC055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BB204-56D7-3745-3E59-6ED1F038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5A52E-663F-381E-1688-63A4125A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0539-B518-AA03-319A-22DE0FFEA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B8145-4D14-1015-9ACB-0747F810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0D553-B852-5E50-8E14-3FEFCE69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970B8-9B6D-41D8-9147-8106765A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7B5F-95ED-421D-3077-7BCA99A6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666-A312-C5CC-5FEA-EA22683F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F30F7-5C17-3503-BBA2-164C4B30F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AAB56-7453-51F6-06F7-4D4B6D392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E4E49-B82C-3427-FDE7-F08FE3FE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3FD6E-E06A-0250-4568-6729B9DE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A9291-F870-721C-B821-EB201862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4704-AF35-9B95-870B-405E986D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8223-208B-5191-2D70-71DAFA3CA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C2DF-9B3D-4FFF-A0AD-2B8F549F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86322-22E5-5301-5DD4-F57DDC7C9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1F99-D6FF-EF92-81E7-91BDCC81F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B9B33-B001-C631-E044-F79B8FA1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DACBA5-31EE-5C1C-A61A-17B78D61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EA02E-765A-1AE3-2510-34862DD3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FD50-D28C-08B2-A2E8-177E7A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BAE9D-3256-11F4-F635-2A084A4C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3EFC0-9A29-F9BA-AD35-1CF96B6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99EEF-9E75-1328-5156-BA161F24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B1D28-CE15-69D4-C772-5A699AE9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9410A-4F93-F136-5447-DC08707E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01900-8442-5FF6-6079-07CEEC49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4FD5-38FA-B40B-ADCE-014CEB04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10A99-62CF-CA7D-1F4F-A87D7113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15488-9F17-E5F7-677A-6F9EED186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AF054-436B-73C4-A3AE-FC837918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2842-22A0-A2DA-AD92-57B249AC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41B47-88A9-9396-A464-6F054BD2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1B5B-1696-3C26-A1F8-58602EF0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61F60-4E90-779C-554D-AB643F7D6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C7504-229A-EAA6-7838-E024738E4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2F76-9E5B-C628-B9AD-1FF73BF4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E9B92-86A5-013C-C639-E1E67172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1C13D-27E6-89C6-1E5A-60083167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DDB20-3B03-BB1F-BA3C-0D71DF3C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97987-094B-9493-A9D5-78E2F95D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D4D93-7C63-A026-0072-3CA044DDA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A8BF-FD06-4659-A15B-A81A730CA8A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1FB19-DAE9-7CEE-D3B5-D9E427DCE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4FF2-96BF-8B69-CEA4-AA6E46B2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5DFB-D688-48CE-8D3D-9908FA1C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4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6D079D-AE2A-4F74-8083-6983893907EB}"/>
              </a:ext>
            </a:extLst>
          </p:cNvPr>
          <p:cNvSpPr txBox="1"/>
          <p:nvPr/>
        </p:nvSpPr>
        <p:spPr>
          <a:xfrm>
            <a:off x="5496174" y="6441279"/>
            <a:ext cx="149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VA250.org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128520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A72C1-DD72-46D2-A524-7B72BE623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1165707"/>
            <a:ext cx="6282383" cy="353598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631759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Mobile Museum: Centerpiece of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73E63-75DC-41CA-A357-1DB0F9574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82" y="1580554"/>
            <a:ext cx="5541818" cy="415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937A9-6921-4075-A291-C7E31AF61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70" y="4762972"/>
            <a:ext cx="3001371" cy="2000914"/>
          </a:xfrm>
          <a:prstGeom prst="rect">
            <a:avLst/>
          </a:prstGeom>
          <a:ln w="3175">
            <a:solidFill>
              <a:prstClr val="black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BAB3D-4AEF-4AA7-85DB-9EA7BDF0E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558" y="4844076"/>
            <a:ext cx="3268807" cy="18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128520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631759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Marketing and Partner Messaging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9D04C-4108-4FC1-9B6C-66E8AC218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534" y="1199490"/>
            <a:ext cx="4074626" cy="5451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471697-D363-48D1-A4CE-F9FF34832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0" y="1236495"/>
            <a:ext cx="6855628" cy="51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0941" y="2360823"/>
            <a:ext cx="1153236" cy="14664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i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r>
              <a:rPr lang="en-US" sz="3200" b="1" i="1" dirty="0">
                <a:solidFill>
                  <a:srgbClr val="1F2C5B"/>
                </a:solidFill>
                <a:latin typeface="Museo Sans 900" panose="02000000000000000000" pitchFamily="50" charset="0"/>
              </a:rPr>
              <a:t> </a:t>
            </a:r>
            <a:r>
              <a:rPr lang="en-US" sz="2800" b="1" i="1" dirty="0">
                <a:solidFill>
                  <a:srgbClr val="1F2C5B"/>
                </a:solidFill>
                <a:latin typeface="Museo Sans 900" panose="02000000000000000000" pitchFamily="50" charset="0"/>
              </a:rPr>
              <a:t>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A77F5-87DC-43A0-BB42-4921F3D4D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38" y="4490022"/>
            <a:ext cx="3233393" cy="2052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BEDF-63F1-4BBC-981E-73A4920C7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610" y="4478659"/>
            <a:ext cx="3233393" cy="215559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662" y="4934151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Signature Events and Conferences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B526E-DB25-4339-BA98-053F21835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40" y="1217132"/>
            <a:ext cx="5025497" cy="3140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B09B0-350A-4DC5-9758-0E2806A71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72"/>
          <a:stretch/>
        </p:blipFill>
        <p:spPr>
          <a:xfrm>
            <a:off x="6959765" y="1212073"/>
            <a:ext cx="5088344" cy="3230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9129D-FE7D-44AE-9C20-A8EC2A85C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549" y="2323397"/>
            <a:ext cx="773041" cy="756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BF2AD-2188-49D6-9CC3-4B51A749764C}"/>
              </a:ext>
            </a:extLst>
          </p:cNvPr>
          <p:cNvSpPr txBox="1"/>
          <p:nvPr/>
        </p:nvSpPr>
        <p:spPr>
          <a:xfrm>
            <a:off x="5623155" y="180017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1776</a:t>
            </a:r>
          </a:p>
        </p:txBody>
      </p:sp>
      <p:pic>
        <p:nvPicPr>
          <p:cNvPr id="1026" name="Picture 2" descr="Huntington Beach 4th of July Events | Independence Day in Surf City">
            <a:extLst>
              <a:ext uri="{FF2B5EF4-FFF2-40B4-BE49-F238E27FC236}">
                <a16:creationId xmlns:a16="http://schemas.microsoft.com/office/drawing/2014/main" id="{8B01F1C6-3E40-49E2-9E14-4982B77C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05" y="4490022"/>
            <a:ext cx="3242524" cy="21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0941" y="2360823"/>
            <a:ext cx="1153236" cy="1466460"/>
          </a:xfrm>
        </p:spPr>
        <p:txBody>
          <a:bodyPr>
            <a:noAutofit/>
          </a:bodyPr>
          <a:lstStyle/>
          <a:p>
            <a:pPr algn="l"/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i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r>
              <a:rPr lang="en-US" sz="3200" b="1" i="1" dirty="0">
                <a:solidFill>
                  <a:srgbClr val="1F2C5B"/>
                </a:solidFill>
                <a:latin typeface="Museo Sans 900" panose="02000000000000000000" pitchFamily="50" charset="0"/>
              </a:rPr>
              <a:t> </a:t>
            </a:r>
            <a:endParaRPr lang="en-US" sz="2800" b="1" i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8B4EA-8618-417A-8AB7-3F60FD1A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343" y="4140751"/>
            <a:ext cx="1963796" cy="251958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662" y="4934151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Signature Events and Conferences: 2023- 2031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474EF9-7259-4C72-AF16-8B57894E6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38" y="4128253"/>
            <a:ext cx="4503083" cy="2532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0A9FA-1B24-4F38-9393-16B592FB29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69" t="14329" r="68697" b="4697"/>
          <a:stretch/>
        </p:blipFill>
        <p:spPr>
          <a:xfrm>
            <a:off x="166103" y="1229787"/>
            <a:ext cx="2722918" cy="2776605"/>
          </a:xfrm>
          <a:prstGeom prst="rect">
            <a:avLst/>
          </a:prstGeom>
          <a:ln w="3175">
            <a:solidFill>
              <a:prstClr val="black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13DAF0-5FC5-4E84-9FA8-D43F49E84B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789" t="18849" r="11752"/>
          <a:stretch/>
        </p:blipFill>
        <p:spPr>
          <a:xfrm>
            <a:off x="3229607" y="1218409"/>
            <a:ext cx="1153237" cy="2782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7A0C2-5352-4929-90E3-BD0C8F36C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430" y="1234071"/>
            <a:ext cx="4033740" cy="26874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645AE3-13E2-4EA6-AA7C-FD522C60C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27183" y="1607700"/>
            <a:ext cx="3020609" cy="45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7079" y="1226240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K-12 and Higher Education Partnerships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086" y="1983589"/>
            <a:ext cx="6725920" cy="165576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Multi-partner Teacher Institutes held statewide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Classroom resources and curriculum development for teachers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Online content aggregator as one-stop resource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Lesson plans, essay contests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Podcasts, blogs, videos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Educational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155A6-9DCA-413C-83C7-AE76C635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730" y="4446851"/>
            <a:ext cx="3578633" cy="2449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B5C5A-7254-403C-A71D-EDA1EBF12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24" y="1421943"/>
            <a:ext cx="4168582" cy="2779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E82FA-A42F-4ADD-B154-FCA40CE226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0" t="7496" r="2385" b="8834"/>
          <a:stretch/>
        </p:blipFill>
        <p:spPr>
          <a:xfrm>
            <a:off x="105599" y="4248816"/>
            <a:ext cx="4492101" cy="26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240" y="2573515"/>
            <a:ext cx="6904139" cy="4419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Grants to support local events </a:t>
            </a: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throughout Virginia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240" y="3753549"/>
            <a:ext cx="6725920" cy="165576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Museo Sans 300" panose="02000000000000000000" pitchFamily="50" charset="0"/>
              </a:rPr>
              <a:t>VA250 grant program to provide funding to local communities and partner organizations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Virginia Tourism VA250 Marketing Leverage Grants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Virginia Humanities VA250 Content Development Grants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Signature Partner Program/Event Grants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Local Community Grants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A9FAE-2383-4F01-8C14-74F0B5C24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20"/>
          <a:stretch/>
        </p:blipFill>
        <p:spPr>
          <a:xfrm>
            <a:off x="209488" y="3090614"/>
            <a:ext cx="4485194" cy="18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024" y="2128520"/>
            <a:ext cx="7389495" cy="441960"/>
          </a:xfrm>
        </p:spPr>
        <p:txBody>
          <a:bodyPr>
            <a:normAutofit fontScale="90000"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6100" y="2331966"/>
            <a:ext cx="4447540" cy="165576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Museo Sans 300" panose="02000000000000000000" pitchFamily="50" charset="0"/>
              </a:rPr>
              <a:t>Every </a:t>
            </a:r>
            <a:r>
              <a:rPr lang="en-US" sz="3200" i="1" dirty="0">
                <a:latin typeface="Museo Sans 300" panose="02000000000000000000" pitchFamily="50" charset="0"/>
              </a:rPr>
              <a:t>student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Museo Sans 300" panose="02000000000000000000" pitchFamily="50" charset="0"/>
              </a:rPr>
              <a:t>Every </a:t>
            </a:r>
            <a:r>
              <a:rPr lang="en-US" sz="3200" i="1" dirty="0">
                <a:latin typeface="Museo Sans 300" panose="02000000000000000000" pitchFamily="50" charset="0"/>
              </a:rPr>
              <a:t>teacher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Museo Sans 300" panose="02000000000000000000" pitchFamily="50" charset="0"/>
              </a:rPr>
              <a:t>Every </a:t>
            </a:r>
            <a:r>
              <a:rPr lang="en-US" sz="3200" i="1" dirty="0">
                <a:latin typeface="Museo Sans 300" panose="02000000000000000000" pitchFamily="50" charset="0"/>
              </a:rPr>
              <a:t>community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Museo Sans 300" panose="02000000000000000000" pitchFamily="50" charset="0"/>
              </a:rPr>
              <a:t>Every </a:t>
            </a:r>
            <a:r>
              <a:rPr lang="en-US" sz="3200" i="1" dirty="0">
                <a:latin typeface="Museo Sans 300" panose="02000000000000000000" pitchFamily="50" charset="0"/>
              </a:rPr>
              <a:t>Virginian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latin typeface="Museo Sans 300" panose="02000000000000000000" pitchFamily="50" charset="0"/>
            </a:endParaRPr>
          </a:p>
          <a:p>
            <a:pPr algn="l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useo Sans 300" panose="02000000000000000000" pitchFamily="50" charset="0"/>
              </a:rPr>
              <a:t>VA250 – Please join us!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Impact of VA250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CA195-295A-4639-B94F-5B82F4F75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5" y="2260532"/>
            <a:ext cx="5182805" cy="345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6D079D-AE2A-4F74-8083-6983893907EB}"/>
              </a:ext>
            </a:extLst>
          </p:cNvPr>
          <p:cNvSpPr txBox="1"/>
          <p:nvPr/>
        </p:nvSpPr>
        <p:spPr>
          <a:xfrm>
            <a:off x="5318621" y="6467912"/>
            <a:ext cx="149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VA250.org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011680"/>
            <a:ext cx="9144000" cy="5588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VA250 Commission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707260"/>
            <a:ext cx="5247966" cy="225063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Strong state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Robust local committees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Committed corporate partners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Key national leadership role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About VA250</a:t>
            </a:r>
          </a:p>
        </p:txBody>
      </p:sp>
    </p:spTree>
    <p:extLst>
      <p:ext uri="{BB962C8B-B14F-4D97-AF65-F5344CB8AC3E}">
        <p14:creationId xmlns:p14="http://schemas.microsoft.com/office/powerpoint/2010/main" val="14229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011680"/>
            <a:ext cx="4727849" cy="5588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VA250 Commission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707260"/>
            <a:ext cx="5247966" cy="225063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Strong state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Robust local committees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Committed corporate partners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Key national leadership role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About VA250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FACF4-548C-4848-9651-39202A1779CB}"/>
              </a:ext>
            </a:extLst>
          </p:cNvPr>
          <p:cNvSpPr txBox="1"/>
          <p:nvPr/>
        </p:nvSpPr>
        <p:spPr>
          <a:xfrm>
            <a:off x="6428529" y="1998692"/>
            <a:ext cx="453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Guiding Principles</a:t>
            </a:r>
            <a:endParaRPr lang="en-US" sz="3200" dirty="0">
              <a:latin typeface="Museo Sans 300" panose="0200000000000000000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2C00A-290F-4FE2-869D-BFA0B31E341F}"/>
              </a:ext>
            </a:extLst>
          </p:cNvPr>
          <p:cNvSpPr txBox="1"/>
          <p:nvPr/>
        </p:nvSpPr>
        <p:spPr>
          <a:xfrm>
            <a:off x="6428529" y="2707260"/>
            <a:ext cx="5097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/>
              </a:rPr>
              <a:t>Statewide commemoration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Museo Sans 300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/>
              </a:rPr>
              <a:t>Multi-faceted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Museo Sans 300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/>
              </a:rPr>
              <a:t>Inclusive of all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Museo Sans 300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/>
              </a:rPr>
              <a:t>Every Virginian can see their story</a:t>
            </a:r>
          </a:p>
        </p:txBody>
      </p:sp>
    </p:spTree>
    <p:extLst>
      <p:ext uri="{BB962C8B-B14F-4D97-AF65-F5344CB8AC3E}">
        <p14:creationId xmlns:p14="http://schemas.microsoft.com/office/powerpoint/2010/main" val="29235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883" y="1936179"/>
            <a:ext cx="4308399" cy="558800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848" y="4368280"/>
            <a:ext cx="8640660" cy="225063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Museo Sans 300" panose="02000000000000000000" pitchFamily="50" charset="0"/>
              </a:rPr>
              <a:t>$1.5 Billion </a:t>
            </a:r>
            <a:r>
              <a:rPr lang="en-US" sz="2000" dirty="0">
                <a:latin typeface="Museo Sans 300" panose="02000000000000000000" pitchFamily="50" charset="0"/>
              </a:rPr>
              <a:t>economic impact to Virginia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Museo Sans 300" panose="02000000000000000000" pitchFamily="50" charset="0"/>
              </a:rPr>
              <a:t>22,000 Jobs </a:t>
            </a:r>
            <a:r>
              <a:rPr lang="en-US" sz="2000" dirty="0">
                <a:latin typeface="Museo Sans 300" panose="02000000000000000000" pitchFamily="50" charset="0"/>
              </a:rPr>
              <a:t>created across the Commonwealth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Museo Sans 300" panose="02000000000000000000" pitchFamily="50" charset="0"/>
              </a:rPr>
              <a:t>$50 Million </a:t>
            </a:r>
            <a:r>
              <a:rPr lang="en-US" sz="2000" dirty="0">
                <a:latin typeface="Museo Sans 300" panose="02000000000000000000" pitchFamily="50" charset="0"/>
              </a:rPr>
              <a:t>in state and local tax revenue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Museo Sans 300" panose="02000000000000000000" pitchFamily="50" charset="0"/>
              </a:rPr>
              <a:t>9 Million </a:t>
            </a:r>
            <a:r>
              <a:rPr lang="en-US" sz="2000" dirty="0">
                <a:latin typeface="Museo Sans 300" panose="02000000000000000000" pitchFamily="50" charset="0"/>
              </a:rPr>
              <a:t>people participating in events and programs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Museo Sans 300" panose="02000000000000000000" pitchFamily="50" charset="0"/>
              </a:rPr>
              <a:t>Extensive</a:t>
            </a:r>
            <a:r>
              <a:rPr lang="en-US" sz="2000" dirty="0">
                <a:latin typeface="Museo Sans 300" panose="02000000000000000000" pitchFamily="50" charset="0"/>
              </a:rPr>
              <a:t> media impressions, interviews, articles, social media interaction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3173649" y="250764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Economic Impact of Commemorations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E64A7-45E5-4C37-8354-70489DBAF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2" y="1185102"/>
            <a:ext cx="11937536" cy="26197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01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883" y="1936179"/>
            <a:ext cx="4308399" cy="558800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848" y="4368280"/>
            <a:ext cx="8640660" cy="225063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3173649" y="250764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Plans in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56F52-298E-4391-8643-5A240897C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3" y="1504335"/>
            <a:ext cx="11229805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133" y="2013116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Signature Exhibition with Traveling Panels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435" y="2715491"/>
            <a:ext cx="6971607" cy="165576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Partnership between Virginia Museum of History and Culture and Jamestown Yorktown Foundation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(Part I) 5,000 sq. ft. cutting-edge museum exhibition with online component for schools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useo Sans 300" panose="02000000000000000000" pitchFamily="50" charset="0"/>
              </a:rPr>
              <a:t>(Part II) Traveling Panel Exhibition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Museo Sans 300" panose="02000000000000000000" pitchFamily="50" charset="0"/>
              </a:rPr>
              <a:t>Provided to localities, at no cost, for display in small museums, libraries, community centers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Plans in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345A-8E14-4D8F-A515-E444842F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35" y="1195177"/>
            <a:ext cx="4241243" cy="2829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E80FD-83E0-4450-ACD9-9D8B2A79D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040" y="4055813"/>
            <a:ext cx="3627941" cy="27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58" y="1306663"/>
            <a:ext cx="3252247" cy="44552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Mobile Museum</a:t>
            </a: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b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</a:br>
            <a:r>
              <a:rPr lang="en-US" sz="3200" b="1" dirty="0">
                <a:solidFill>
                  <a:srgbClr val="1F2C5B"/>
                </a:solidFill>
                <a:latin typeface="Museo Sans 900" panose="02000000000000000000" pitchFamily="50" charset="0"/>
              </a:rPr>
              <a:t>Mobile Museum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993" y="2770304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Plans in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ED2B0-76FC-45A6-B876-8DDB1CF0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35" y="2000014"/>
            <a:ext cx="8984695" cy="48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128520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301BCE-B1AA-4C7F-B94E-9F1568F98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09" y="1540229"/>
            <a:ext cx="6051665" cy="45407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631759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Mobile Museum: Schools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77CE1-5E8E-48C5-ADE9-9A810824D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2091"/>
            <a:ext cx="5893253" cy="43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568A33-A7B8-444E-8574-D0E89FC8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82" y="1922896"/>
            <a:ext cx="5016232" cy="3746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2838F-BC69-45E9-3A3C-6578D8D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2128520"/>
            <a:ext cx="9144000" cy="441960"/>
          </a:xfrm>
        </p:spPr>
        <p:txBody>
          <a:bodyPr>
            <a:normAutofit fontScale="90000"/>
          </a:bodyPr>
          <a:lstStyle/>
          <a:p>
            <a:pPr algn="l"/>
            <a:endParaRPr lang="en-US" sz="3200" b="1" dirty="0">
              <a:solidFill>
                <a:srgbClr val="1F2C5B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E68C3-0746-1A98-D125-23888163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2631759"/>
            <a:ext cx="6725920" cy="1655762"/>
          </a:xfrm>
        </p:spPr>
        <p:txBody>
          <a:bodyPr>
            <a:noAutofit/>
          </a:bodyPr>
          <a:lstStyle/>
          <a:p>
            <a:pPr algn="l"/>
            <a:endParaRPr lang="en-US" sz="2000" dirty="0">
              <a:latin typeface="Museo Sans 300" panose="020000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12EC-989B-5AEA-D0AD-F8FB0CC59AE1}"/>
              </a:ext>
            </a:extLst>
          </p:cNvPr>
          <p:cNvSpPr txBox="1">
            <a:spLocks/>
          </p:cNvSpPr>
          <p:nvPr/>
        </p:nvSpPr>
        <p:spPr>
          <a:xfrm>
            <a:off x="2661920" y="304800"/>
            <a:ext cx="8778240" cy="55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Museo Sans 900" panose="02000000000000000000" pitchFamily="50" charset="0"/>
              </a:rPr>
              <a:t>Mobile Museum: Schools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A70CB-76CA-4D59-B65D-0345FF9DC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038" y="2570480"/>
            <a:ext cx="3697272" cy="2770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1B2F4-E6E8-4A15-83C6-90CF83D69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01" y="2663443"/>
            <a:ext cx="3198565" cy="23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860</Words>
  <Application>Microsoft Office PowerPoint</Application>
  <PresentationFormat>Widescreen</PresentationFormat>
  <Paragraphs>162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VA250 Commission</vt:lpstr>
      <vt:lpstr>VA250 Commission</vt:lpstr>
      <vt:lpstr>PowerPoint Presentation</vt:lpstr>
      <vt:lpstr>PowerPoint Presentation</vt:lpstr>
      <vt:lpstr>Signature Exhibition with Traveling Panels</vt:lpstr>
      <vt:lpstr>Mobile Museum          Mobile Museum</vt:lpstr>
      <vt:lpstr>PowerPoint Presentation</vt:lpstr>
      <vt:lpstr>PowerPoint Presentation</vt:lpstr>
      <vt:lpstr>PowerPoint Presentation</vt:lpstr>
      <vt:lpstr>PowerPoint Presentation</vt:lpstr>
      <vt:lpstr>       2026</vt:lpstr>
      <vt:lpstr>       </vt:lpstr>
      <vt:lpstr>K-12 and Higher Education Partnerships</vt:lpstr>
      <vt:lpstr>Grants to support local events  throughout Virginia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Jeff Phillips</dc:creator>
  <cp:lastModifiedBy>Wilson, Cheryl (JYF)</cp:lastModifiedBy>
  <cp:revision>3</cp:revision>
  <dcterms:created xsi:type="dcterms:W3CDTF">2023-02-06T14:54:38Z</dcterms:created>
  <dcterms:modified xsi:type="dcterms:W3CDTF">2023-02-08T17:16:55Z</dcterms:modified>
</cp:coreProperties>
</file>